
<file path=[Content_Types].xml><?xml version="1.0" encoding="utf-8"?>
<Types xmlns="http://schemas.openxmlformats.org/package/2006/content-types">
  <Default Extension="jpeg" ContentType="image/jpeg"/>
  <Default Extension="png" ContentType="image/png"/>
  <Default Extension="tiff" ContentType="image/tiff"/>
  <Default Extension="wmv" ContentType="video/x-ms-wmv"/>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2" r:id="rId3"/>
    <p:sldId id="259" r:id="rId4"/>
    <p:sldId id="260" r:id="rId5"/>
    <p:sldId id="268" r:id="rId6"/>
    <p:sldId id="276" r:id="rId7"/>
    <p:sldId id="277" r:id="rId8"/>
    <p:sldId id="278" r:id="rId9"/>
    <p:sldId id="279" r:id="rId10"/>
    <p:sldId id="280" r:id="rId11"/>
    <p:sldId id="281" r:id="rId12"/>
    <p:sldId id="282" r:id="rId13"/>
    <p:sldId id="283" r:id="rId14"/>
    <p:sldId id="290" r:id="rId15"/>
    <p:sldId id="284" r:id="rId16"/>
    <p:sldId id="292" r:id="rId17"/>
    <p:sldId id="285" r:id="rId18"/>
    <p:sldId id="288" r:id="rId19"/>
    <p:sldId id="293" r:id="rId20"/>
    <p:sldId id="286" r:id="rId21"/>
    <p:sldId id="287" r:id="rId22"/>
    <p:sldId id="294" r:id="rId23"/>
    <p:sldId id="295" r:id="rId24"/>
    <p:sldId id="296" r:id="rId25"/>
    <p:sldId id="327" r:id="rId26"/>
    <p:sldId id="297" r:id="rId27"/>
    <p:sldId id="298" r:id="rId28"/>
    <p:sldId id="300" r:id="rId29"/>
    <p:sldId id="303" r:id="rId30"/>
    <p:sldId id="302" r:id="rId31"/>
    <p:sldId id="304" r:id="rId32"/>
    <p:sldId id="305" r:id="rId33"/>
    <p:sldId id="307" r:id="rId34"/>
    <p:sldId id="308" r:id="rId35"/>
    <p:sldId id="309" r:id="rId36"/>
    <p:sldId id="310" r:id="rId37"/>
    <p:sldId id="315" r:id="rId38"/>
    <p:sldId id="354" r:id="rId39"/>
    <p:sldId id="316" r:id="rId40"/>
    <p:sldId id="317" r:id="rId41"/>
    <p:sldId id="318" r:id="rId42"/>
    <p:sldId id="319" r:id="rId43"/>
    <p:sldId id="320" r:id="rId44"/>
    <p:sldId id="321" r:id="rId45"/>
    <p:sldId id="322" r:id="rId46"/>
    <p:sldId id="323" r:id="rId47"/>
    <p:sldId id="273" r:id="rId48"/>
    <p:sldId id="328" r:id="rId4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22" clrIdx="0"/>
  <p:cmAuthor id="1" name="微软用户" initials="微软用户"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B5252"/>
    <a:srgbClr val="99FF33"/>
    <a:srgbClr val="FF5B57"/>
    <a:srgbClr val="FF5B5B"/>
    <a:srgbClr val="FFBDBD"/>
    <a:srgbClr val="FF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483" autoAdjust="0"/>
    <p:restoredTop sz="94712" autoAdjust="0"/>
  </p:normalViewPr>
  <p:slideViewPr>
    <p:cSldViewPr>
      <p:cViewPr varScale="1">
        <p:scale>
          <a:sx n="108" d="100"/>
          <a:sy n="108" d="100"/>
        </p:scale>
        <p:origin x="-1692" y="-78"/>
      </p:cViewPr>
      <p:guideLst>
        <p:guide orient="horz" pos="2077"/>
        <p:guide pos="2944"/>
      </p:guideLst>
    </p:cSldViewPr>
  </p:slideViewPr>
  <p:outlineViewPr>
    <p:cViewPr>
      <p:scale>
        <a:sx n="33" d="100"/>
        <a:sy n="33" d="100"/>
      </p:scale>
      <p:origin x="0" y="3565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3" Type="http://schemas.openxmlformats.org/officeDocument/2006/relationships/commentAuthors" Target="commentAuthors.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2-19T16:59:17.852" idx="5">
    <p:pos x="1154" y="2625"/>
    <p:text>图片水印删除</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19-02-20T11:19:19.420" idx="16">
    <p:pos x="3123" y="557"/>
    <p:text>图片删除水印</p:text>
  </p:cm>
</p:cmLst>
</file>

<file path=ppt/comments/comment11.xml><?xml version="1.0" encoding="utf-8"?>
<p:cmLst xmlns:a="http://schemas.openxmlformats.org/drawingml/2006/main" xmlns:r="http://schemas.openxmlformats.org/officeDocument/2006/relationships" xmlns:p="http://schemas.openxmlformats.org/presentationml/2006/main">
  <p:cm authorId="0" dt="2019-02-20T11:50:31.077" idx="20">
    <p:pos x="2798" y="1367"/>
    <p:text>图片删除水印</p:text>
  </p:cm>
</p:cmLst>
</file>

<file path=ppt/comments/comment12.xml><?xml version="1.0" encoding="utf-8"?>
<p:cmLst xmlns:a="http://schemas.openxmlformats.org/drawingml/2006/main" xmlns:r="http://schemas.openxmlformats.org/officeDocument/2006/relationships" xmlns:p="http://schemas.openxmlformats.org/presentationml/2006/main">
  <p:cm authorId="0" dt="2019-02-20T11:51:07.406" idx="21">
    <p:pos x="3993" y="746"/>
    <p:text>图片删除水印</p:text>
  </p:cm>
</p:cmLst>
</file>

<file path=ppt/comments/comment13.xml><?xml version="1.0" encoding="utf-8"?>
<p:cmLst xmlns:a="http://schemas.openxmlformats.org/drawingml/2006/main" xmlns:r="http://schemas.openxmlformats.org/officeDocument/2006/relationships" xmlns:p="http://schemas.openxmlformats.org/presentationml/2006/main">
  <p:cm authorId="0" dt="2019-02-20T14:56:22.254" idx="22">
    <p:pos x="3132" y="1230"/>
    <p:text>图片删除水印</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9-02-19T17:35:51.798" idx="8">
    <p:pos x="2883" y="790"/>
    <p:text>图片删除水印</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9-02-20T09:35:03.160" idx="9">
    <p:pos x="3153" y="2767"/>
    <p:text>图片删除水印</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9-02-20T10:11:32.369" idx="10">
    <p:pos x="2605" y="2961"/>
    <p:text>图片有倒影，需处理</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9-02-20T10:12:04.833" idx="11">
    <p:pos x="1575" y="1728"/>
    <p:text>图片删除水印</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9-02-20T10:23:12.802" idx="12">
    <p:pos x="1484" y="2399"/>
    <p:text>图片删除水印</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9-02-20T10:40:40.714" idx="13">
    <p:pos x="2003" y="2686"/>
    <p:text>删除图片水印</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9-02-20T11:01:17.083" idx="14">
    <p:pos x="4017" y="1917"/>
    <p:text>图片删除水印</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19-02-20T11:10:39.227" idx="15">
    <p:pos x="243" y="1836"/>
    <p:text>图片删除水印</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E02178B-5230-4394-A450-A98B4F13FF3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0CE4E60-CA26-4B02-9E22-28FE9EBCF12F}"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8BDC655-A15F-4AE4-8F45-1D78EF2A99B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9DF4BF9-2D57-47D3-9BAB-3CBE965E3E0F}"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8978816-EA26-478D-B8F7-13ED4F4095B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B715047-5831-4293-A16F-EA5EAEEE65F2}"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3"/>
          <p:cNvSpPr>
            <a:spLocks noGrp="1"/>
          </p:cNvSpPr>
          <p:nvPr>
            <p:ph type="dt" sz="half" idx="10"/>
          </p:nvPr>
        </p:nvSpPr>
        <p:spPr/>
        <p:txBody>
          <a:bodyPr/>
          <a:lstStyle>
            <a:lvl1pPr>
              <a:defRPr/>
            </a:lvl1pPr>
          </a:lstStyle>
          <a:p>
            <a:pPr>
              <a:defRPr/>
            </a:pPr>
            <a:fld id="{E49BB240-1B24-489F-A17B-567A79FBB855}" type="datetimeFigureOut">
              <a:rPr lang="zh-CN" altLang="en-US"/>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FA83341F-E2F9-4584-A056-D9F550EB462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571857-026C-47CA-9C98-4CD012CEDC8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A0BE3B-03E5-4A8D-8064-1F7CA2CAF6B7}"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BA1CA609-865B-4B2B-90B8-C26555616FC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534EE5B-CD22-422A-A94C-680E7C186C93}"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467880E6-2B73-4BB1-A4AD-B93ECD2CCE3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64A2A3D-10B2-4D5C-9A7D-22526E784B7B}"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3950673-EE98-4820-8491-C60C9E0EF4B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CC685DAB-141D-4B1C-91CC-7054CD440599}"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056A735-8F41-464B-920D-800BCC3D2B1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E5F85B7-E864-402D-9E1A-02B1FA252A15}"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D34D9B3-C54B-4D5B-B7C0-E701D7DB98B5}"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E2C0527-1A59-4795-BA75-F682D7844902}"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3D57B28F-B264-437A-BB2A-20A91635627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BF2E9E4-21E5-4092-85D8-69B850BDA3E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6EAB0ABC-9BE5-430E-8661-DABB9133D4B5}"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41FC0E1-0C3C-4BEA-A119-486C27A6C041}"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tiff"/><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A431425-0BEB-4033-B9E4-4D2E72311EC5}"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49B49F2-EC79-44F1-840E-1FBEF8D6012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20.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microsoft.com/office/2007/relationships/media" Target="../media/media1.wmv"/><Relationship Id="rId1" Type="http://schemas.openxmlformats.org/officeDocument/2006/relationships/video" Target="../media/media1.wmv"/></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5" Type="http://schemas.openxmlformats.org/officeDocument/2006/relationships/comments" Target="../comments/comment8.xml"/><Relationship Id="rId4" Type="http://schemas.openxmlformats.org/officeDocument/2006/relationships/slideLayout" Target="../slideLayouts/slideLayout2.xml"/><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slideLayout" Target="../slideLayouts/slideLayout2.xml"/><Relationship Id="rId1" Type="http://schemas.openxmlformats.org/officeDocument/2006/relationships/image" Target="../media/image3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slideLayout" Target="../slideLayouts/slideLayout2.xml"/><Relationship Id="rId1" Type="http://schemas.openxmlformats.org/officeDocument/2006/relationships/image" Target="../media/image35.jpeg"/></Relationships>
</file>

<file path=ppt/slides/_rels/slide39.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slideLayout" Target="../slideLayouts/slideLayout2.xml"/><Relationship Id="rId1" Type="http://schemas.openxmlformats.org/officeDocument/2006/relationships/image" Target="../media/image3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矩形 4"/>
          <p:cNvSpPr>
            <a:spLocks noChangeArrowheads="1"/>
          </p:cNvSpPr>
          <p:nvPr/>
        </p:nvSpPr>
        <p:spPr bwMode="auto">
          <a:xfrm>
            <a:off x="1116013" y="1785938"/>
            <a:ext cx="7127875" cy="1015663"/>
          </a:xfrm>
          <a:prstGeom prst="rect">
            <a:avLst/>
          </a:prstGeom>
          <a:noFill/>
          <a:ln w="9525">
            <a:noFill/>
            <a:miter lim="800000"/>
          </a:ln>
        </p:spPr>
        <p:txBody>
          <a:bodyPr>
            <a:spAutoFit/>
          </a:bodyPr>
          <a:lstStyle/>
          <a:p>
            <a:pPr algn="ctr"/>
            <a:r>
              <a:rPr lang="zh-CN" altLang="en-US" sz="32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为有牺牲多壮志   </a:t>
            </a:r>
            <a:r>
              <a:rPr lang="zh-CN" altLang="en-US" sz="3200" b="1" kern="10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敢</a:t>
            </a:r>
            <a:r>
              <a:rPr lang="zh-CN" altLang="en-US" sz="32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教日月换新天</a:t>
            </a:r>
            <a:endParaRPr lang="en-US" altLang="zh-CN" sz="32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en-US" altLang="zh-CN" sz="28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8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为什么农村包围城市是革命成功之路</a:t>
            </a:r>
            <a:endParaRPr lang="zh-CN" altLang="en-US" sz="2800" b="1" kern="10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TextBox 9"/>
          <p:cNvSpPr txBox="1"/>
          <p:nvPr/>
        </p:nvSpPr>
        <p:spPr>
          <a:xfrm>
            <a:off x="3677884" y="746302"/>
            <a:ext cx="1902227" cy="707886"/>
          </a:xfrm>
          <a:prstGeom prst="rect">
            <a:avLst/>
          </a:prstGeom>
          <a:noFill/>
        </p:spPr>
        <p:txBody>
          <a:bodyPr wrap="square" rtlCol="0">
            <a:spAutoFit/>
          </a:bodyPr>
          <a:lstStyle/>
          <a:p>
            <a:r>
              <a:rPr lang="zh-CN" altLang="en-US" sz="4000" b="1" smtClean="0">
                <a:solidFill>
                  <a:srgbClr val="C00000"/>
                </a:solidFill>
                <a:latin typeface="微软雅黑" panose="020B0503020204020204" pitchFamily="34" charset="-122"/>
                <a:ea typeface="微软雅黑" panose="020B0503020204020204" pitchFamily="34" charset="-122"/>
              </a:rPr>
              <a:t>第三讲</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186815" y="3141345"/>
            <a:ext cx="7489825" cy="480695"/>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矩形 12"/>
          <p:cNvSpPr/>
          <p:nvPr/>
        </p:nvSpPr>
        <p:spPr>
          <a:xfrm>
            <a:off x="1258570" y="3211830"/>
            <a:ext cx="7080250" cy="339725"/>
          </a:xfrm>
          <a:prstGeom prst="rect">
            <a:avLst/>
          </a:prstGeom>
        </p:spPr>
        <p:txBody>
          <a:bodyPr wrap="square">
            <a:spAutoFit/>
          </a:bodyPr>
          <a:lstStyle/>
          <a:p>
            <a:pPr algn="dist">
              <a:lnSpc>
                <a:spcPct val="90000"/>
              </a:lnSpc>
            </a:pPr>
            <a:r>
              <a:rPr lang="zh-CN" altLang="en-US" b="1" spc="-100" smtClean="0">
                <a:solidFill>
                  <a:schemeClr val="bg1"/>
                </a:solidFill>
                <a:latin typeface="微软雅黑" panose="020B0503020204020204" pitchFamily="34" charset="-122"/>
                <a:ea typeface="微软雅黑" panose="020B0503020204020204" pitchFamily="34" charset="-122"/>
              </a:rPr>
              <a:t>一、人间正道是沧桑：马克思主义经典作家论无产阶级革命道路</a:t>
            </a:r>
            <a:endParaRPr lang="zh-CN" altLang="en-US" b="1" spc="-100" smtClean="0">
              <a:solidFill>
                <a:schemeClr val="bg1"/>
              </a:solidFill>
              <a:latin typeface="微软雅黑" panose="020B0503020204020204" pitchFamily="34" charset="-122"/>
              <a:ea typeface="微软雅黑" panose="020B0503020204020204" pitchFamily="34" charset="-122"/>
            </a:endParaRPr>
          </a:p>
        </p:txBody>
      </p:sp>
      <p:sp>
        <p:nvSpPr>
          <p:cNvPr id="14" name="圆角矩形 7"/>
          <p:cNvSpPr/>
          <p:nvPr/>
        </p:nvSpPr>
        <p:spPr>
          <a:xfrm>
            <a:off x="1186815" y="4079240"/>
            <a:ext cx="7489825" cy="480695"/>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5" name="矩形 14"/>
          <p:cNvSpPr/>
          <p:nvPr/>
        </p:nvSpPr>
        <p:spPr>
          <a:xfrm>
            <a:off x="1258619" y="4121413"/>
            <a:ext cx="6984777" cy="369332"/>
          </a:xfrm>
          <a:prstGeom prst="rect">
            <a:avLst/>
          </a:prstGeom>
        </p:spPr>
        <p:txBody>
          <a:bodyPr wrap="square">
            <a:spAutoFit/>
          </a:bodyPr>
          <a:lstStyle/>
          <a:p>
            <a:pPr>
              <a:defRPr/>
            </a:pPr>
            <a:r>
              <a:rPr lang="zh-CN" altLang="en-US" b="1" spc="-100">
                <a:solidFill>
                  <a:schemeClr val="bg1"/>
                </a:solidFill>
                <a:latin typeface="微软雅黑" panose="020B0503020204020204" pitchFamily="34" charset="-122"/>
                <a:ea typeface="微软雅黑" panose="020B0503020204020204" pitchFamily="34" charset="-122"/>
              </a:rPr>
              <a:t>二</a:t>
            </a:r>
            <a:r>
              <a:rPr lang="zh-CN" altLang="en-US" b="1" spc="-100" smtClean="0">
                <a:solidFill>
                  <a:schemeClr val="bg1"/>
                </a:solidFill>
                <a:latin typeface="微软雅黑" panose="020B0503020204020204" pitchFamily="34" charset="-122"/>
                <a:ea typeface="微软雅黑" panose="020B0503020204020204" pitchFamily="34" charset="-122"/>
              </a:rPr>
              <a:t>、创业艰难百战多：中国革命道路的艰辛探索</a:t>
            </a:r>
            <a:endParaRPr lang="zh-CN" altLang="en-US" b="1" spc="-100" smtClean="0">
              <a:solidFill>
                <a:schemeClr val="bg1"/>
              </a:solidFill>
              <a:latin typeface="微软雅黑" panose="020B0503020204020204" pitchFamily="34" charset="-122"/>
              <a:ea typeface="微软雅黑" panose="020B0503020204020204" pitchFamily="34" charset="-122"/>
            </a:endParaRPr>
          </a:p>
        </p:txBody>
      </p:sp>
      <p:sp>
        <p:nvSpPr>
          <p:cNvPr id="16" name="圆角矩形 7"/>
          <p:cNvSpPr/>
          <p:nvPr/>
        </p:nvSpPr>
        <p:spPr>
          <a:xfrm>
            <a:off x="1186815" y="5036185"/>
            <a:ext cx="7489825" cy="480695"/>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7" name="矩形 16"/>
          <p:cNvSpPr/>
          <p:nvPr/>
        </p:nvSpPr>
        <p:spPr>
          <a:xfrm>
            <a:off x="1258619" y="5078914"/>
            <a:ext cx="6984777" cy="369332"/>
          </a:xfrm>
          <a:prstGeom prst="rect">
            <a:avLst/>
          </a:prstGeom>
        </p:spPr>
        <p:txBody>
          <a:bodyPr wrap="square">
            <a:spAutoFit/>
          </a:bodyPr>
          <a:lstStyle/>
          <a:p>
            <a:r>
              <a:rPr lang="zh-CN" altLang="en-US" b="1" spc="-100" smtClean="0">
                <a:solidFill>
                  <a:schemeClr val="bg1"/>
                </a:solidFill>
                <a:latin typeface="微软雅黑" panose="020B0503020204020204" pitchFamily="34" charset="-122"/>
                <a:ea typeface="微软雅黑" panose="020B0503020204020204" pitchFamily="34" charset="-122"/>
              </a:rPr>
              <a:t>三、万木霜天红灿烂：中国革命新路成功的奥秘</a:t>
            </a:r>
            <a:endParaRPr lang="zh-CN" altLang="en-US" b="1" spc="-10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p:cNvSpPr>
          <p:nvPr>
            <p:ph type="body" idx="1"/>
          </p:nvPr>
        </p:nvSpPr>
        <p:spPr>
          <a:xfrm>
            <a:off x="428596" y="285728"/>
            <a:ext cx="8362950" cy="6149979"/>
          </a:xfrm>
        </p:spPr>
        <p:txBody>
          <a:bodyPr/>
          <a:lstStyle/>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en-US" altLang="zh-CN" sz="2000" dirty="0" smtClean="0"/>
          </a:p>
          <a:p>
            <a:pPr>
              <a:buFont typeface="Arial" panose="020B0604020202020204" pitchFamily="34" charset="0"/>
              <a:buNone/>
            </a:pPr>
            <a:endParaRPr lang="en-US" altLang="zh-CN" sz="2000" dirty="0" smtClean="0"/>
          </a:p>
          <a:p>
            <a:pPr>
              <a:buFont typeface="Arial" panose="020B0604020202020204" pitchFamily="34" charset="0"/>
              <a:buNone/>
            </a:pPr>
            <a:endParaRPr lang="zh-CN" altLang="en-US" sz="2000" dirty="0" smtClean="0"/>
          </a:p>
          <a:p>
            <a:pPr>
              <a:buClr>
                <a:srgbClr val="C00000"/>
              </a:buClr>
            </a:pPr>
            <a:r>
              <a:rPr lang="zh-CN" altLang="en-US" sz="2000" dirty="0" smtClean="0">
                <a:latin typeface="微软雅黑" panose="020B0503020204020204" pitchFamily="34" charset="-122"/>
                <a:ea typeface="微软雅黑" panose="020B0503020204020204" pitchFamily="34" charset="-122"/>
              </a:rPr>
              <a:t>以毛泽东为主要代表的中国共产党人</a:t>
            </a:r>
            <a:r>
              <a:rPr lang="zh-CN" altLang="en-US" sz="2000" b="1" dirty="0" smtClean="0">
                <a:latin typeface="微软雅黑" panose="020B0503020204020204" pitchFamily="34" charset="-122"/>
                <a:ea typeface="微软雅黑" panose="020B0503020204020204" pitchFamily="34" charset="-122"/>
              </a:rPr>
              <a:t>有力地回答了“</a:t>
            </a:r>
            <a:r>
              <a:rPr lang="zh-CN" altLang="en-US" sz="2000" dirty="0" smtClean="0">
                <a:solidFill>
                  <a:srgbClr val="FF0000"/>
                </a:solidFill>
                <a:latin typeface="微软雅黑" panose="020B0503020204020204" pitchFamily="34" charset="-122"/>
                <a:ea typeface="微软雅黑" panose="020B0503020204020204" pitchFamily="34" charset="-122"/>
              </a:rPr>
              <a:t>怎样坚持马克思主义、坚持什么样的马克思主义</a:t>
            </a:r>
            <a:r>
              <a:rPr lang="zh-CN" altLang="en-US" sz="2000" dirty="0" smtClean="0">
                <a:latin typeface="微软雅黑" panose="020B0503020204020204" pitchFamily="34" charset="-122"/>
                <a:ea typeface="微软雅黑" panose="020B0503020204020204" pitchFamily="34" charset="-122"/>
              </a:rPr>
              <a:t>”这个核心问题，</a:t>
            </a:r>
            <a:r>
              <a:rPr lang="zh-CN" altLang="en-US" sz="2000" dirty="0" smtClean="0"/>
              <a:t> </a:t>
            </a:r>
            <a:r>
              <a:rPr lang="zh-CN" altLang="en-US" sz="2000" dirty="0" smtClean="0">
                <a:latin typeface="微软雅黑" panose="020B0503020204020204" pitchFamily="34" charset="-122"/>
                <a:ea typeface="微软雅黑" panose="020B0503020204020204" pitchFamily="34" charset="-122"/>
              </a:rPr>
              <a:t>走出了一条独具</a:t>
            </a:r>
            <a:r>
              <a:rPr lang="zh-CN" altLang="en-US" sz="2000" b="1" dirty="0" smtClean="0">
                <a:latin typeface="微软雅黑" panose="020B0503020204020204" pitchFamily="34" charset="-122"/>
                <a:ea typeface="微软雅黑" panose="020B0503020204020204" pitchFamily="34" charset="-122"/>
              </a:rPr>
              <a:t>中国特色</a:t>
            </a:r>
            <a:r>
              <a:rPr lang="zh-CN" altLang="en-US" sz="2000" dirty="0" smtClean="0">
                <a:latin typeface="微软雅黑" panose="020B0503020204020204" pitchFamily="34" charset="-122"/>
                <a:ea typeface="微软雅黑" panose="020B0503020204020204" pitchFamily="34" charset="-122"/>
              </a:rPr>
              <a:t>的</a:t>
            </a:r>
            <a:r>
              <a:rPr lang="zh-CN" altLang="en-US" sz="2000" dirty="0" smtClean="0">
                <a:solidFill>
                  <a:srgbClr val="FF0000"/>
                </a:solidFill>
                <a:latin typeface="微软雅黑" panose="020B0503020204020204" pitchFamily="34" charset="-122"/>
                <a:ea typeface="微软雅黑" panose="020B0503020204020204" pitchFamily="34" charset="-122"/>
              </a:rPr>
              <a:t>以农村包围城市</a:t>
            </a:r>
            <a:r>
              <a:rPr lang="zh-CN" altLang="en-US" sz="2000" dirty="0" smtClean="0">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武装夺取政权</a:t>
            </a:r>
            <a:r>
              <a:rPr lang="zh-CN" altLang="en-US" sz="2000" dirty="0" smtClean="0">
                <a:latin typeface="微软雅黑" panose="020B0503020204020204" pitchFamily="34" charset="-122"/>
                <a:ea typeface="微软雅黑" panose="020B0503020204020204" pitchFamily="34" charset="-122"/>
              </a:rPr>
              <a:t>的革命道路。 </a:t>
            </a:r>
            <a:endParaRPr lang="zh-CN" altLang="en-US" sz="2000" dirty="0" smtClean="0">
              <a:latin typeface="微软雅黑" panose="020B0503020204020204" pitchFamily="34" charset="-122"/>
              <a:ea typeface="微软雅黑" panose="020B0503020204020204" pitchFamily="34" charset="-122"/>
            </a:endParaRPr>
          </a:p>
        </p:txBody>
      </p:sp>
      <p:pic>
        <p:nvPicPr>
          <p:cNvPr id="3" name="AutoShape 60"/>
          <p:cNvPicPr>
            <a:picLocks noChangeArrowheads="1"/>
          </p:cNvPicPr>
          <p:nvPr/>
        </p:nvPicPr>
        <p:blipFill>
          <a:blip r:embed="rId1"/>
          <a:srcRect/>
          <a:stretch>
            <a:fillRect/>
          </a:stretch>
        </p:blipFill>
        <p:spPr bwMode="auto">
          <a:xfrm>
            <a:off x="714348" y="1465249"/>
            <a:ext cx="4979988" cy="2638425"/>
          </a:xfrm>
          <a:prstGeom prst="rect">
            <a:avLst/>
          </a:prstGeom>
          <a:noFill/>
          <a:ln w="9525">
            <a:noFill/>
            <a:miter lim="800000"/>
            <a:headEnd/>
            <a:tailEnd/>
          </a:ln>
        </p:spPr>
      </p:pic>
      <p:grpSp>
        <p:nvGrpSpPr>
          <p:cNvPr id="4" name="Group 3"/>
          <p:cNvGrpSpPr/>
          <p:nvPr/>
        </p:nvGrpSpPr>
        <p:grpSpPr bwMode="auto">
          <a:xfrm>
            <a:off x="1006751" y="2962819"/>
            <a:ext cx="3681984" cy="1889760"/>
            <a:chOff x="-259350" y="-225589"/>
            <a:chExt cx="3672114" cy="1882531"/>
          </a:xfrm>
        </p:grpSpPr>
        <p:pic>
          <p:nvPicPr>
            <p:cNvPr id="5" name="圆角矩形 3"/>
            <p:cNvPicPr>
              <a:picLocks noChangeArrowheads="1"/>
            </p:cNvPicPr>
            <p:nvPr/>
          </p:nvPicPr>
          <p:blipFill>
            <a:blip r:embed="rId2">
              <a:duotone>
                <a:schemeClr val="accent2">
                  <a:shade val="45000"/>
                  <a:satMod val="135000"/>
                </a:schemeClr>
                <a:prstClr val="white"/>
              </a:duotone>
            </a:blip>
            <a:srcRect/>
            <a:stretch>
              <a:fillRect/>
            </a:stretch>
          </p:blipFill>
          <p:spPr bwMode="auto">
            <a:xfrm>
              <a:off x="-259350" y="-225589"/>
              <a:ext cx="3672114" cy="1882531"/>
            </a:xfrm>
            <a:prstGeom prst="rect">
              <a:avLst/>
            </a:prstGeom>
            <a:noFill/>
            <a:ln w="9525">
              <a:noFill/>
              <a:miter lim="800000"/>
              <a:headEnd/>
              <a:tailEnd/>
            </a:ln>
          </p:spPr>
        </p:pic>
        <p:sp>
          <p:nvSpPr>
            <p:cNvPr id="6" name="矩形 87"/>
            <p:cNvSpPr>
              <a:spLocks noChangeArrowheads="1"/>
            </p:cNvSpPr>
            <p:nvPr/>
          </p:nvSpPr>
          <p:spPr bwMode="auto">
            <a:xfrm>
              <a:off x="79163" y="414352"/>
              <a:ext cx="2932616" cy="919798"/>
            </a:xfrm>
            <a:prstGeom prst="rect">
              <a:avLst/>
            </a:prstGeom>
            <a:noFill/>
            <a:ln w="9525">
              <a:noFill/>
              <a:miter lim="800000"/>
            </a:ln>
          </p:spPr>
          <p:txBody>
            <a:bodyPr>
              <a:spAutoFit/>
            </a:bodyPr>
            <a:lstStyle/>
            <a:p>
              <a:pPr algn="ctr" eaLnBrk="0" fontAlgn="ctr" hangingPunct="0">
                <a:buClr>
                  <a:srgbClr val="FF0000"/>
                </a:buClr>
                <a:buSzPct val="70000"/>
              </a:pPr>
              <a:r>
                <a:rPr lang="zh-CN" altLang="en-US" dirty="0" smtClean="0">
                  <a:latin typeface="微软雅黑" panose="020B0503020204020204" pitchFamily="34" charset="-122"/>
                  <a:ea typeface="微软雅黑" panose="020B0503020204020204" pitchFamily="34" charset="-122"/>
                </a:rPr>
                <a:t>对生产资料私有制进行社会主义改造，由新民主主义社会进入</a:t>
              </a:r>
              <a:r>
                <a:rPr lang="zh-CN" altLang="en-US" dirty="0" smtClean="0">
                  <a:solidFill>
                    <a:srgbClr val="FF0000"/>
                  </a:solidFill>
                  <a:latin typeface="微软雅黑" panose="020B0503020204020204" pitchFamily="34" charset="-122"/>
                  <a:ea typeface="微软雅黑" panose="020B0503020204020204" pitchFamily="34" charset="-122"/>
                </a:rPr>
                <a:t>社会主义社会</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grpSp>
        <p:nvGrpSpPr>
          <p:cNvPr id="7" name="Group 6"/>
          <p:cNvGrpSpPr/>
          <p:nvPr/>
        </p:nvGrpSpPr>
        <p:grpSpPr bwMode="auto">
          <a:xfrm>
            <a:off x="1014689" y="810673"/>
            <a:ext cx="3681984" cy="1885853"/>
            <a:chOff x="-259350" y="-196699"/>
            <a:chExt cx="3672114" cy="1665103"/>
          </a:xfrm>
        </p:grpSpPr>
        <p:pic>
          <p:nvPicPr>
            <p:cNvPr id="8" name="圆角矩形 6"/>
            <p:cNvPicPr>
              <a:picLocks noChangeArrowheads="1"/>
            </p:cNvPicPr>
            <p:nvPr/>
          </p:nvPicPr>
          <p:blipFill>
            <a:blip r:embed="rId3">
              <a:duotone>
                <a:schemeClr val="accent2">
                  <a:shade val="45000"/>
                  <a:satMod val="135000"/>
                </a:schemeClr>
                <a:prstClr val="white"/>
              </a:duotone>
            </a:blip>
            <a:srcRect/>
            <a:stretch>
              <a:fillRect/>
            </a:stretch>
          </p:blipFill>
          <p:spPr bwMode="auto">
            <a:xfrm>
              <a:off x="-259350" y="-196699"/>
              <a:ext cx="3672114" cy="1665103"/>
            </a:xfrm>
            <a:prstGeom prst="rect">
              <a:avLst/>
            </a:prstGeom>
            <a:noFill/>
            <a:ln w="9525">
              <a:noFill/>
              <a:miter lim="800000"/>
              <a:headEnd/>
              <a:tailEnd/>
            </a:ln>
          </p:spPr>
        </p:pic>
        <p:sp>
          <p:nvSpPr>
            <p:cNvPr id="9" name="矩形 87"/>
            <p:cNvSpPr>
              <a:spLocks noChangeArrowheads="1"/>
            </p:cNvSpPr>
            <p:nvPr/>
          </p:nvSpPr>
          <p:spPr bwMode="auto">
            <a:xfrm>
              <a:off x="29520" y="218595"/>
              <a:ext cx="3101117" cy="570674"/>
            </a:xfrm>
            <a:prstGeom prst="rect">
              <a:avLst/>
            </a:prstGeom>
            <a:noFill/>
            <a:ln w="9525">
              <a:noFill/>
              <a:miter lim="800000"/>
            </a:ln>
          </p:spPr>
          <p:txBody>
            <a:bodyPr>
              <a:spAutoFit/>
            </a:bodyPr>
            <a:lstStyle/>
            <a:p>
              <a:pPr algn="ctr" eaLnBrk="0" fontAlgn="ctr" hangingPunct="0">
                <a:buClr>
                  <a:srgbClr val="FF0000"/>
                </a:buClr>
                <a:buSzPct val="70000"/>
              </a:pPr>
              <a:r>
                <a:rPr lang="zh-CN" altLang="en-US" dirty="0" smtClean="0">
                  <a:latin typeface="微软雅黑" panose="020B0503020204020204" pitchFamily="34" charset="-122"/>
                  <a:ea typeface="微软雅黑" panose="020B0503020204020204" pitchFamily="34" charset="-122"/>
                </a:rPr>
                <a:t>完成新式的资产阶级民主革命，即</a:t>
              </a:r>
              <a:r>
                <a:rPr lang="zh-CN" altLang="en-US" dirty="0" smtClean="0">
                  <a:solidFill>
                    <a:srgbClr val="FF0000"/>
                  </a:solidFill>
                  <a:latin typeface="微软雅黑" panose="020B0503020204020204" pitchFamily="34" charset="-122"/>
                  <a:ea typeface="微软雅黑" panose="020B0503020204020204" pitchFamily="34" charset="-122"/>
                </a:rPr>
                <a:t>新民主主义革命</a:t>
              </a:r>
              <a:endParaRPr lang="zh-CN" altLang="en-US" dirty="0" smtClean="0">
                <a:solidFill>
                  <a:srgbClr val="FF0000"/>
                </a:solidFill>
                <a:latin typeface="微软雅黑" panose="020B0503020204020204" pitchFamily="34" charset="-122"/>
                <a:ea typeface="微软雅黑" panose="020B0503020204020204" pitchFamily="34" charset="-122"/>
              </a:endParaRPr>
            </a:p>
          </p:txBody>
        </p:sp>
      </p:grpSp>
      <p:pic>
        <p:nvPicPr>
          <p:cNvPr id="11" name="圆角矩形 9"/>
          <p:cNvPicPr>
            <a:picLocks noChangeArrowheads="1"/>
          </p:cNvPicPr>
          <p:nvPr/>
        </p:nvPicPr>
        <p:blipFill>
          <a:blip r:embed="rId4">
            <a:duotone>
              <a:schemeClr val="accent2">
                <a:shade val="45000"/>
                <a:satMod val="135000"/>
              </a:schemeClr>
              <a:prstClr val="white"/>
            </a:duotone>
          </a:blip>
          <a:srcRect/>
          <a:stretch>
            <a:fillRect/>
          </a:stretch>
        </p:blipFill>
        <p:spPr bwMode="auto">
          <a:xfrm>
            <a:off x="1384704" y="1938692"/>
            <a:ext cx="2926080" cy="1030222"/>
          </a:xfrm>
          <a:prstGeom prst="rect">
            <a:avLst/>
          </a:prstGeom>
          <a:noFill/>
          <a:ln w="9525">
            <a:noFill/>
            <a:miter lim="800000"/>
            <a:headEnd/>
            <a:tailEnd/>
          </a:ln>
        </p:spPr>
      </p:pic>
      <p:pic>
        <p:nvPicPr>
          <p:cNvPr id="14" name="圆角矩形 13"/>
          <p:cNvPicPr>
            <a:picLocks noChangeArrowheads="1"/>
          </p:cNvPicPr>
          <p:nvPr/>
        </p:nvPicPr>
        <p:blipFill>
          <a:blip r:embed="rId5">
            <a:duotone>
              <a:schemeClr val="accent2">
                <a:shade val="45000"/>
                <a:satMod val="135000"/>
              </a:schemeClr>
              <a:prstClr val="white"/>
            </a:duotone>
            <a:lum/>
          </a:blip>
          <a:stretch>
            <a:fillRect/>
          </a:stretch>
        </p:blipFill>
        <p:spPr bwMode="auto">
          <a:xfrm>
            <a:off x="1384704" y="2694595"/>
            <a:ext cx="2926334" cy="1036410"/>
          </a:xfrm>
          <a:prstGeom prst="rect">
            <a:avLst/>
          </a:prstGeom>
          <a:noFill/>
          <a:ln>
            <a:noFill/>
          </a:ln>
        </p:spPr>
      </p:pic>
      <p:grpSp>
        <p:nvGrpSpPr>
          <p:cNvPr id="16" name="Group 15"/>
          <p:cNvGrpSpPr/>
          <p:nvPr/>
        </p:nvGrpSpPr>
        <p:grpSpPr bwMode="auto">
          <a:xfrm>
            <a:off x="5760720" y="1203325"/>
            <a:ext cx="2624455" cy="2515870"/>
            <a:chOff x="0" y="0"/>
            <a:chExt cx="1116000" cy="1116000"/>
          </a:xfrm>
        </p:grpSpPr>
        <p:pic>
          <p:nvPicPr>
            <p:cNvPr id="17" name="Oval 2"/>
            <p:cNvPicPr>
              <a:picLocks noChangeAspect="1" noChangeArrowheads="1"/>
            </p:cNvPicPr>
            <p:nvPr/>
          </p:nvPicPr>
          <p:blipFill>
            <a:blip r:embed="rId6">
              <a:duotone>
                <a:schemeClr val="accent2">
                  <a:shade val="45000"/>
                  <a:satMod val="135000"/>
                </a:schemeClr>
                <a:prstClr val="white"/>
              </a:duotone>
            </a:blip>
            <a:srcRect/>
            <a:stretch>
              <a:fillRect/>
            </a:stretch>
          </p:blipFill>
          <p:spPr bwMode="auto">
            <a:xfrm>
              <a:off x="-138797" y="-117581"/>
              <a:ext cx="1388387" cy="1387274"/>
            </a:xfrm>
            <a:prstGeom prst="rect">
              <a:avLst/>
            </a:prstGeom>
            <a:noFill/>
            <a:ln w="9525">
              <a:noFill/>
              <a:miter lim="800000"/>
              <a:headEnd/>
              <a:tailEnd/>
            </a:ln>
          </p:spPr>
        </p:pic>
        <p:grpSp>
          <p:nvGrpSpPr>
            <p:cNvPr id="18" name="Group 17"/>
            <p:cNvGrpSpPr/>
            <p:nvPr/>
          </p:nvGrpSpPr>
          <p:grpSpPr bwMode="auto">
            <a:xfrm>
              <a:off x="36335" y="23214"/>
              <a:ext cx="690757" cy="628394"/>
              <a:chOff x="0" y="0"/>
              <a:chExt cx="1225296" cy="1115568"/>
            </a:xfrm>
          </p:grpSpPr>
          <p:pic>
            <p:nvPicPr>
              <p:cNvPr id="22" name="椭圆 19"/>
              <p:cNvPicPr>
                <a:picLocks noChangeArrowheads="1"/>
              </p:cNvPicPr>
              <p:nvPr/>
            </p:nvPicPr>
            <p:blipFill>
              <a:blip r:embed="rId7">
                <a:duotone>
                  <a:schemeClr val="accent2">
                    <a:shade val="45000"/>
                    <a:satMod val="135000"/>
                  </a:schemeClr>
                  <a:prstClr val="white"/>
                </a:duotone>
              </a:blip>
              <a:srcRect/>
              <a:stretch>
                <a:fillRect/>
              </a:stretch>
            </p:blipFill>
            <p:spPr bwMode="auto">
              <a:xfrm>
                <a:off x="0" y="0"/>
                <a:ext cx="1225296" cy="1115568"/>
              </a:xfrm>
              <a:prstGeom prst="rect">
                <a:avLst/>
              </a:prstGeom>
              <a:noFill/>
              <a:ln w="9525">
                <a:noFill/>
                <a:miter lim="800000"/>
                <a:headEnd/>
                <a:tailEnd/>
              </a:ln>
            </p:spPr>
          </p:pic>
          <p:sp>
            <p:nvSpPr>
              <p:cNvPr id="23" name="Text Box 19"/>
              <p:cNvSpPr txBox="1">
                <a:spLocks noChangeArrowheads="1"/>
              </p:cNvSpPr>
              <p:nvPr/>
            </p:nvSpPr>
            <p:spPr bwMode="auto">
              <a:xfrm rot="-2211361">
                <a:off x="139933" y="219860"/>
                <a:ext cx="948539" cy="678009"/>
              </a:xfrm>
              <a:prstGeom prst="rect">
                <a:avLst/>
              </a:prstGeom>
              <a:noFill/>
              <a:ln w="9525">
                <a:noFill/>
                <a:miter lim="800000"/>
              </a:ln>
            </p:spPr>
            <p:txBody>
              <a:bodyPr anchor="ctr"/>
              <a:lstStyle/>
              <a:p>
                <a:pPr algn="ctr"/>
                <a:endParaRPr lang="zh-CN" altLang="en-US">
                  <a:solidFill>
                    <a:srgbClr val="FFFFFF"/>
                  </a:solidFill>
                  <a:latin typeface="Calibri" panose="020F0502020204030204" pitchFamily="34" charset="0"/>
                  <a:ea typeface="微软雅黑" panose="020B0503020204020204" pitchFamily="34" charset="-122"/>
                </a:endParaRPr>
              </a:p>
            </p:txBody>
          </p:sp>
        </p:grpSp>
        <p:grpSp>
          <p:nvGrpSpPr>
            <p:cNvPr id="19" name="Group 20"/>
            <p:cNvGrpSpPr/>
            <p:nvPr/>
          </p:nvGrpSpPr>
          <p:grpSpPr bwMode="auto">
            <a:xfrm>
              <a:off x="105202" y="115920"/>
              <a:ext cx="852277" cy="858462"/>
              <a:chOff x="0" y="0"/>
              <a:chExt cx="1511808" cy="1524000"/>
            </a:xfrm>
          </p:grpSpPr>
          <p:pic>
            <p:nvPicPr>
              <p:cNvPr id="20" name="椭圆 20"/>
              <p:cNvPicPr>
                <a:picLocks noChangeArrowheads="1"/>
              </p:cNvPicPr>
              <p:nvPr/>
            </p:nvPicPr>
            <p:blipFill>
              <a:blip r:embed="rId8">
                <a:duotone>
                  <a:schemeClr val="accent2">
                    <a:shade val="45000"/>
                    <a:satMod val="135000"/>
                  </a:schemeClr>
                  <a:prstClr val="white"/>
                </a:duotone>
              </a:blip>
              <a:srcRect/>
              <a:stretch>
                <a:fillRect/>
              </a:stretch>
            </p:blipFill>
            <p:spPr bwMode="auto">
              <a:xfrm>
                <a:off x="0" y="0"/>
                <a:ext cx="1511808" cy="1524000"/>
              </a:xfrm>
              <a:prstGeom prst="rect">
                <a:avLst/>
              </a:prstGeom>
              <a:noFill/>
              <a:ln w="9525">
                <a:noFill/>
                <a:miter lim="800000"/>
                <a:headEnd/>
                <a:tailEnd/>
              </a:ln>
            </p:spPr>
          </p:pic>
          <p:sp>
            <p:nvSpPr>
              <p:cNvPr id="21" name="Text Box 20"/>
              <p:cNvSpPr txBox="1">
                <a:spLocks noChangeArrowheads="1"/>
              </p:cNvSpPr>
              <p:nvPr/>
            </p:nvSpPr>
            <p:spPr bwMode="auto">
              <a:xfrm>
                <a:off x="227484" y="229187"/>
                <a:ext cx="1061308" cy="1066154"/>
              </a:xfrm>
              <a:prstGeom prst="rect">
                <a:avLst/>
              </a:prstGeom>
              <a:noFill/>
              <a:ln w="9525">
                <a:noFill/>
                <a:miter lim="800000"/>
              </a:ln>
            </p:spPr>
            <p:txBody>
              <a:bodyPr anchor="ctr"/>
              <a:lstStyle/>
              <a:p>
                <a:pPr algn="ctr"/>
                <a:endParaRPr lang="zh-CN" altLang="en-US">
                  <a:solidFill>
                    <a:srgbClr val="FFFFFF"/>
                  </a:solidFill>
                  <a:latin typeface="Calibri" panose="020F0502020204030204" pitchFamily="34" charset="0"/>
                  <a:ea typeface="微软雅黑" panose="020B0503020204020204" pitchFamily="34" charset="-122"/>
                </a:endParaRPr>
              </a:p>
            </p:txBody>
          </p:sp>
        </p:grpSp>
      </p:grpSp>
      <p:sp>
        <p:nvSpPr>
          <p:cNvPr id="25" name="矩形 24"/>
          <p:cNvSpPr/>
          <p:nvPr/>
        </p:nvSpPr>
        <p:spPr>
          <a:xfrm>
            <a:off x="6054725" y="1647190"/>
            <a:ext cx="2025015" cy="1753235"/>
          </a:xfrm>
          <a:prstGeom prst="rect">
            <a:avLst/>
          </a:prstGeom>
        </p:spPr>
        <p:txBody>
          <a:bodyPr wrap="square">
            <a:spAutoFit/>
          </a:bodyPr>
          <a:lstStyle/>
          <a:p>
            <a:pPr algn="ctr"/>
            <a:r>
              <a:rPr lang="zh-CN" altLang="en-US" b="1" dirty="0" smtClean="0">
                <a:latin typeface="微软雅黑" panose="020B0503020204020204" pitchFamily="34" charset="-122"/>
                <a:ea typeface="微软雅黑" panose="020B0503020204020204" pitchFamily="34" charset="-122"/>
              </a:rPr>
              <a:t>中国革命新路的</a:t>
            </a:r>
            <a:endParaRPr lang="zh-CN" altLang="en-US" b="1" dirty="0" smtClean="0">
              <a:latin typeface="微软雅黑" panose="020B0503020204020204" pitchFamily="34" charset="-122"/>
              <a:ea typeface="微软雅黑" panose="020B0503020204020204" pitchFamily="34" charset="-122"/>
            </a:endParaRPr>
          </a:p>
          <a:p>
            <a:pPr algn="ctr"/>
            <a:r>
              <a:rPr lang="zh-CN" altLang="en-US" b="1" dirty="0" smtClean="0">
                <a:latin typeface="微软雅黑" panose="020B0503020204020204" pitchFamily="34" charset="-122"/>
                <a:ea typeface="微软雅黑" panose="020B0503020204020204" pitchFamily="34" charset="-122"/>
              </a:rPr>
              <a:t>最终奋斗目标</a:t>
            </a:r>
            <a:endParaRPr lang="zh-CN" altLang="en-US" b="1" dirty="0" smtClean="0">
              <a:latin typeface="微软雅黑" panose="020B0503020204020204" pitchFamily="34" charset="-122"/>
              <a:ea typeface="微软雅黑" panose="020B0503020204020204" pitchFamily="34" charset="-122"/>
            </a:endParaRPr>
          </a:p>
          <a:p>
            <a:pPr algn="ctr">
              <a:buFont typeface="Arial" panose="020B0604020202020204" pitchFamily="34" charset="0"/>
              <a:buNone/>
            </a:pPr>
            <a:r>
              <a:rPr lang="zh-CN" altLang="en-US" dirty="0" smtClean="0"/>
              <a:t> </a:t>
            </a:r>
            <a:r>
              <a:rPr lang="zh-CN" altLang="en-US" dirty="0" smtClean="0">
                <a:latin typeface="微软雅黑" panose="020B0503020204020204" pitchFamily="34" charset="-122"/>
                <a:ea typeface="微软雅黑" panose="020B0503020204020204" pitchFamily="34" charset="-122"/>
              </a:rPr>
              <a:t>在中国共产党的领导下，建立社会主义制度，最终实现共产主义</a:t>
            </a:r>
            <a:endParaRPr lang="zh-CN" altLang="en-US" dirty="0" smtClean="0">
              <a:latin typeface="微软雅黑" panose="020B0503020204020204" pitchFamily="34" charset="-122"/>
              <a:ea typeface="微软雅黑" panose="020B0503020204020204" pitchFamily="34" charset="-122"/>
            </a:endParaRPr>
          </a:p>
        </p:txBody>
      </p:sp>
      <p:sp>
        <p:nvSpPr>
          <p:cNvPr id="26" name="矩形 25"/>
          <p:cNvSpPr/>
          <p:nvPr/>
        </p:nvSpPr>
        <p:spPr>
          <a:xfrm>
            <a:off x="2274868" y="2247895"/>
            <a:ext cx="1107996" cy="369332"/>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第一阶段</a:t>
            </a:r>
            <a:endParaRPr lang="zh-CN" altLang="en-US" dirty="0">
              <a:solidFill>
                <a:schemeClr val="bg1"/>
              </a:solidFill>
            </a:endParaRPr>
          </a:p>
        </p:txBody>
      </p:sp>
      <p:sp>
        <p:nvSpPr>
          <p:cNvPr id="27" name="矩形 26"/>
          <p:cNvSpPr/>
          <p:nvPr/>
        </p:nvSpPr>
        <p:spPr>
          <a:xfrm>
            <a:off x="2285984" y="3000372"/>
            <a:ext cx="1107996" cy="369332"/>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第二阶段</a:t>
            </a:r>
            <a:endParaRPr lang="zh-CN"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dissolv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a:xfrm>
            <a:off x="86995" y="793750"/>
            <a:ext cx="9019540" cy="706120"/>
          </a:xfrm>
        </p:spPr>
        <p:txBody>
          <a:bodyPr/>
          <a:lstStyle/>
          <a:p>
            <a:r>
              <a:rPr lang="zh-CN" altLang="en-US" sz="2800" b="1" spc="300" dirty="0" smtClean="0">
                <a:solidFill>
                  <a:srgbClr val="C00000"/>
                </a:solidFill>
                <a:latin typeface="微软雅黑" panose="020B0503020204020204" pitchFamily="34" charset="-122"/>
                <a:ea typeface="微软雅黑" panose="020B0503020204020204" pitchFamily="34" charset="-122"/>
                <a:cs typeface="+mn-cs"/>
              </a:rPr>
              <a:t>二、创业艰难百战多：中国革命道路的艰辛探索</a:t>
            </a:r>
            <a:endParaRPr lang="zh-CN" altLang="en-US" sz="2800" b="1" spc="300" dirty="0" smtClean="0">
              <a:solidFill>
                <a:srgbClr val="C00000"/>
              </a:solidFill>
              <a:latin typeface="微软雅黑" panose="020B0503020204020204" pitchFamily="34" charset="-122"/>
              <a:ea typeface="微软雅黑" panose="020B0503020204020204" pitchFamily="34" charset="-122"/>
              <a:cs typeface="+mn-cs"/>
            </a:endParaRPr>
          </a:p>
        </p:txBody>
      </p:sp>
      <p:sp>
        <p:nvSpPr>
          <p:cNvPr id="27650" name="Rectangle 3"/>
          <p:cNvSpPr>
            <a:spLocks noGrp="1"/>
          </p:cNvSpPr>
          <p:nvPr>
            <p:ph type="body" idx="1"/>
          </p:nvPr>
        </p:nvSpPr>
        <p:spPr>
          <a:xfrm>
            <a:off x="321279" y="1500174"/>
            <a:ext cx="8501122" cy="5145088"/>
          </a:xfrm>
        </p:spPr>
        <p:txBody>
          <a:bodyPr/>
          <a:lstStyle/>
          <a:p>
            <a:pPr marL="0" eaLnBrk="1" hangingPunct="1">
              <a:spcBef>
                <a:spcPct val="0"/>
              </a:spcBef>
              <a:buFont typeface="Arial" panose="020B0604020202020204" pitchFamily="34" charset="0"/>
              <a:buNone/>
            </a:pPr>
            <a:r>
              <a:rPr lang="zh-CN" altLang="en-US" sz="2400" b="1" spc="300" dirty="0" smtClean="0">
                <a:solidFill>
                  <a:srgbClr val="C00000"/>
                </a:solidFill>
                <a:latin typeface="微软雅黑" panose="020B0503020204020204" pitchFamily="34" charset="-122"/>
                <a:ea typeface="微软雅黑" panose="020B0503020204020204" pitchFamily="34" charset="-122"/>
              </a:rPr>
              <a:t>（一）敢问路在何方：中国革命新路的开辟</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a:p>
            <a:pPr>
              <a:spcBef>
                <a:spcPct val="60000"/>
              </a:spcBef>
              <a:buFont typeface="Arial" panose="020B0604020202020204" pitchFamily="34" charset="0"/>
              <a:buNone/>
            </a:pPr>
            <a:r>
              <a:rPr lang="en-US" altLang="zh-CN" sz="2000" dirty="0" smtClean="0">
                <a:latin typeface="黑体" panose="02010609060101010101" pitchFamily="2" charset="-122"/>
                <a:ea typeface="黑体" panose="02010609060101010101" pitchFamily="2" charset="-122"/>
              </a:rPr>
              <a:t> </a:t>
            </a:r>
            <a:r>
              <a:rPr lang="en-US" altLang="zh-CN"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解散、投降，还是继续革命</a:t>
            </a:r>
            <a:endParaRPr lang="zh-CN" altLang="en-US" sz="2000" dirty="0" smtClean="0">
              <a:solidFill>
                <a:srgbClr val="C00000"/>
              </a:solidFill>
              <a:latin typeface="黑体" panose="02010609060101010101" pitchFamily="2" charset="-122"/>
              <a:ea typeface="黑体" panose="02010609060101010101" pitchFamily="2" charset="-122"/>
            </a:endParaRPr>
          </a:p>
          <a:p>
            <a:pPr>
              <a:spcBef>
                <a:spcPct val="50000"/>
              </a:spcBef>
            </a:pPr>
            <a:r>
              <a:rPr lang="en-US" altLang="zh-CN" sz="2000" dirty="0" smtClean="0">
                <a:latin typeface="微软雅黑" panose="020B0503020204020204" pitchFamily="34" charset="-122"/>
                <a:ea typeface="微软雅黑" panose="020B0503020204020204" pitchFamily="34" charset="-122"/>
              </a:rPr>
              <a:t> 1921</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7</a:t>
            </a:r>
            <a:r>
              <a:rPr lang="zh-CN" altLang="en-US" sz="2000" dirty="0" smtClean="0">
                <a:latin typeface="微软雅黑" panose="020B0503020204020204" pitchFamily="34" charset="-122"/>
                <a:ea typeface="微软雅黑" panose="020B0503020204020204" pitchFamily="34" charset="-122"/>
              </a:rPr>
              <a:t>月，中国历史上发生了开天辟地的大事变</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中国共产党成</a:t>
            </a:r>
            <a:endParaRPr lang="en-US" altLang="zh-CN" sz="2000" dirty="0" smtClean="0">
              <a:latin typeface="微软雅黑" panose="020B0503020204020204" pitchFamily="34" charset="-122"/>
              <a:ea typeface="微软雅黑" panose="020B0503020204020204" pitchFamily="34" charset="-122"/>
            </a:endParaRPr>
          </a:p>
          <a:p>
            <a:pPr>
              <a:spcBef>
                <a:spcPct val="50000"/>
              </a:spcBef>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立。</a:t>
            </a:r>
            <a:endParaRPr lang="zh-CN" altLang="en-US" sz="2000" dirty="0" smtClean="0">
              <a:latin typeface="微软雅黑" panose="020B0503020204020204" pitchFamily="34" charset="-122"/>
              <a:ea typeface="微软雅黑" panose="020B0503020204020204" pitchFamily="34" charset="-122"/>
            </a:endParaRPr>
          </a:p>
          <a:p>
            <a:pPr>
              <a:spcBef>
                <a:spcPct val="50000"/>
              </a:spcBef>
            </a:pPr>
            <a:r>
              <a:rPr lang="en-US" altLang="zh-CN" sz="2000" dirty="0" smtClean="0">
                <a:latin typeface="微软雅黑" panose="020B0503020204020204" pitchFamily="34" charset="-122"/>
                <a:ea typeface="微软雅黑" panose="020B0503020204020204" pitchFamily="34" charset="-122"/>
              </a:rPr>
              <a:t>1924—1927</a:t>
            </a:r>
            <a:r>
              <a:rPr lang="zh-CN" altLang="en-US" sz="2000" dirty="0" smtClean="0">
                <a:latin typeface="微软雅黑" panose="020B0503020204020204" pitchFamily="34" charset="-122"/>
                <a:ea typeface="微软雅黑" panose="020B0503020204020204" pitchFamily="34" charset="-122"/>
              </a:rPr>
              <a:t>年：国共两党合作，推动了国民大革命运动的迅速开展。然而，蒋介石、汪精卫相继叛变革命，大革命遭遇失败。</a:t>
            </a:r>
            <a:endParaRPr lang="zh-CN" altLang="en-US" sz="2000" dirty="0" smtClean="0">
              <a:latin typeface="微软雅黑" panose="020B0503020204020204" pitchFamily="34" charset="-122"/>
              <a:ea typeface="微软雅黑" panose="020B0503020204020204" pitchFamily="34" charset="-122"/>
            </a:endParaRPr>
          </a:p>
          <a:p>
            <a:pPr>
              <a:spcBef>
                <a:spcPct val="50000"/>
              </a:spcBef>
            </a:pPr>
            <a:r>
              <a:rPr lang="zh-CN" altLang="en-US" sz="2000" dirty="0" smtClean="0">
                <a:latin typeface="微软雅黑" panose="020B0503020204020204" pitchFamily="34" charset="-122"/>
                <a:ea typeface="微软雅黑" panose="020B0503020204020204" pitchFamily="34" charset="-122"/>
              </a:rPr>
              <a:t>中国共产党人面临着生死抉择：</a:t>
            </a:r>
            <a:endParaRPr lang="zh-CN" altLang="en-US" sz="2000" dirty="0" smtClean="0">
              <a:latin typeface="微软雅黑" panose="020B0503020204020204" pitchFamily="34" charset="-122"/>
              <a:ea typeface="微软雅黑" panose="020B0503020204020204" pitchFamily="34" charset="-122"/>
            </a:endParaRPr>
          </a:p>
          <a:p>
            <a:pPr>
              <a:spcBef>
                <a:spcPct val="50000"/>
              </a:spcBef>
              <a:buFont typeface="Arial" panose="020B0604020202020204" pitchFamily="34" charset="0"/>
              <a:buNone/>
            </a:pPr>
            <a:r>
              <a:rPr lang="zh-CN" altLang="en-US" sz="2400" dirty="0" smtClean="0">
                <a:latin typeface="宋体" panose="02010600030101010101" pitchFamily="2" charset="-122"/>
              </a:rPr>
              <a:t>       </a:t>
            </a:r>
            <a:r>
              <a:rPr lang="zh-CN" altLang="en-US" dirty="0" smtClean="0">
                <a:solidFill>
                  <a:srgbClr val="C00000"/>
                </a:solidFill>
                <a:latin typeface="华文新魏" panose="02010800040101010101" pitchFamily="2" charset="-122"/>
                <a:ea typeface="华文新魏" panose="02010800040101010101" pitchFamily="2" charset="-122"/>
              </a:rPr>
              <a:t>解散、投降，还是继续革命？</a:t>
            </a:r>
            <a:endParaRPr lang="zh-CN" altLang="en-US" dirty="0" smtClean="0">
              <a:solidFill>
                <a:srgbClr val="C0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p:cNvSpPr>
          <p:nvPr>
            <p:ph type="body" idx="1"/>
          </p:nvPr>
        </p:nvSpPr>
        <p:spPr>
          <a:xfrm>
            <a:off x="439420" y="341630"/>
            <a:ext cx="8543925" cy="5816600"/>
          </a:xfrm>
        </p:spPr>
        <p:txBody>
          <a:bodyPr/>
          <a:lstStyle/>
          <a:p>
            <a:pPr algn="l">
              <a:spcBef>
                <a:spcPct val="60000"/>
              </a:spcBef>
              <a:buNone/>
            </a:pPr>
            <a:endParaRPr lang="zh-CN" altLang="en-US" sz="2000" dirty="0" smtClean="0">
              <a:solidFill>
                <a:srgbClr val="C00000"/>
              </a:solidFill>
              <a:latin typeface="微软雅黑" panose="020B0503020204020204" pitchFamily="34" charset="-122"/>
              <a:ea typeface="微软雅黑" panose="020B0503020204020204" pitchFamily="34" charset="-122"/>
              <a:sym typeface="+mn-ea"/>
            </a:endParaRPr>
          </a:p>
          <a:p>
            <a:pPr>
              <a:spcBef>
                <a:spcPct val="50000"/>
              </a:spcBef>
              <a:buClr>
                <a:srgbClr val="C00000"/>
              </a:buClr>
            </a:pPr>
            <a:r>
              <a:rPr lang="zh-CN" altLang="en-US" sz="2000" dirty="0" smtClean="0">
                <a:latin typeface="微软雅黑" panose="020B0503020204020204" pitchFamily="34" charset="-122"/>
                <a:ea typeface="微软雅黑" panose="020B0503020204020204" pitchFamily="34" charset="-122"/>
                <a:sym typeface="+mn-ea"/>
              </a:rPr>
              <a:t>中国共产党人义无反顾地肩负起</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继续革命</a:t>
            </a:r>
            <a:r>
              <a:rPr lang="zh-CN" altLang="en-US" sz="2000" dirty="0" smtClean="0">
                <a:latin typeface="微软雅黑" panose="020B0503020204020204" pitchFamily="34" charset="-122"/>
                <a:ea typeface="微软雅黑" panose="020B0503020204020204" pitchFamily="34" charset="-122"/>
                <a:sym typeface="+mn-ea"/>
              </a:rPr>
              <a:t>的历史使命。</a:t>
            </a:r>
            <a:endParaRPr lang="en-US" altLang="zh-CN" sz="2000" dirty="0" smtClean="0">
              <a:latin typeface="宋体" panose="02010600030101010101" pitchFamily="2" charset="-122"/>
            </a:endParaRPr>
          </a:p>
          <a:p>
            <a:pPr algn="l">
              <a:spcBef>
                <a:spcPct val="50000"/>
              </a:spcBef>
              <a:buFont typeface="Arial" panose="020B0604020202020204" pitchFamily="34" charset="0"/>
              <a:buNone/>
            </a:pPr>
            <a:r>
              <a:rPr lang="en-US" altLang="zh-CN" sz="2000" dirty="0" smtClean="0">
                <a:latin typeface="宋体" panose="02010600030101010101" pitchFamily="2" charset="-122"/>
                <a:sym typeface="+mn-ea"/>
              </a:rPr>
              <a:t>  </a:t>
            </a:r>
            <a:r>
              <a:rPr lang="zh-CN" altLang="en-US" sz="2000" dirty="0" smtClean="0">
                <a:latin typeface="微软雅黑" panose="020B0503020204020204" pitchFamily="34" charset="-122"/>
                <a:ea typeface="微软雅黑" panose="020B0503020204020204" pitchFamily="34" charset="-122"/>
                <a:sym typeface="+mn-ea"/>
              </a:rPr>
              <a:t>1927年8月1日，南昌起义打响了武装反抗国民党反动派的第一枪，开创了中国共产党</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独立领导革命战争</a:t>
            </a:r>
            <a:r>
              <a:rPr lang="zh-CN" altLang="en-US" sz="2000" dirty="0" smtClean="0">
                <a:latin typeface="微软雅黑" panose="020B0503020204020204" pitchFamily="34" charset="-122"/>
                <a:ea typeface="微软雅黑" panose="020B0503020204020204" pitchFamily="34" charset="-122"/>
                <a:sym typeface="+mn-ea"/>
              </a:rPr>
              <a:t>和</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创建人民军队</a:t>
            </a:r>
            <a:r>
              <a:rPr lang="zh-CN" altLang="en-US" sz="2000" dirty="0" smtClean="0">
                <a:latin typeface="微软雅黑" panose="020B0503020204020204" pitchFamily="34" charset="-122"/>
                <a:ea typeface="微软雅黑" panose="020B0503020204020204" pitchFamily="34" charset="-122"/>
                <a:sym typeface="+mn-ea"/>
              </a:rPr>
              <a:t>的新时期。但为了争取和团结国民党左派，起义部队打出的是“左派国民党”的旗帜。</a:t>
            </a:r>
            <a:endParaRPr lang="en-US" altLang="zh-CN" sz="20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gn="l">
              <a:spcBef>
                <a:spcPct val="60000"/>
              </a:spcBef>
              <a:buNone/>
            </a:pPr>
            <a:r>
              <a:rPr lang="en-US" altLang="zh-CN"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2. 举“左派国民党”旗帜还是打出共产党旗帜</a:t>
            </a:r>
            <a:endParaRPr lang="en-US" altLang="zh-CN"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lgn="l">
              <a:spcBef>
                <a:spcPct val="60000"/>
              </a:spcBef>
              <a:buNone/>
            </a:pPr>
            <a:r>
              <a:rPr lang="en-US" altLang="zh-CN" sz="2000" dirty="0" smtClean="0">
                <a:latin typeface="黑体" panose="02010609060101010101" pitchFamily="2" charset="-122"/>
                <a:ea typeface="黑体" panose="02010609060101010101" pitchFamily="2" charset="-122"/>
              </a:rPr>
              <a:t>    </a:t>
            </a:r>
            <a:endParaRPr lang="en-US" altLang="zh-CN" sz="2000" dirty="0" smtClean="0">
              <a:latin typeface="黑体" panose="02010609060101010101" pitchFamily="2" charset="-122"/>
              <a:ea typeface="黑体" panose="02010609060101010101" pitchFamily="2" charset="-122"/>
            </a:endParaRPr>
          </a:p>
          <a:p>
            <a:pPr marL="0" indent="0">
              <a:spcBef>
                <a:spcPct val="45000"/>
              </a:spcBef>
              <a:spcAft>
                <a:spcPct val="40000"/>
              </a:spcAft>
              <a:buNone/>
            </a:pPr>
            <a:endParaRPr lang="zh-CN" altLang="en-US" sz="2400" dirty="0" smtClean="0">
              <a:latin typeface="宋体" panose="02010600030101010101" pitchFamily="2" charset="-122"/>
            </a:endParaRPr>
          </a:p>
        </p:txBody>
      </p:sp>
      <p:pic>
        <p:nvPicPr>
          <p:cNvPr id="29699" name="Picture 4" descr="4、八七会议"/>
          <p:cNvPicPr>
            <a:picLocks noChangeAspect="1" noChangeArrowheads="1"/>
          </p:cNvPicPr>
          <p:nvPr/>
        </p:nvPicPr>
        <p:blipFill>
          <a:blip r:embed="rId1"/>
          <a:srcRect/>
          <a:stretch>
            <a:fillRect/>
          </a:stretch>
        </p:blipFill>
        <p:spPr bwMode="auto">
          <a:xfrm>
            <a:off x="189230" y="2830195"/>
            <a:ext cx="4664710" cy="3114675"/>
          </a:xfrm>
          <a:prstGeom prst="rect">
            <a:avLst/>
          </a:prstGeom>
          <a:effectLst>
            <a:softEdge rad="31750"/>
          </a:effectLst>
        </p:spPr>
      </p:pic>
      <p:sp>
        <p:nvSpPr>
          <p:cNvPr id="3" name="文本框 2"/>
          <p:cNvSpPr txBox="1"/>
          <p:nvPr/>
        </p:nvSpPr>
        <p:spPr>
          <a:xfrm>
            <a:off x="4945380" y="3237865"/>
            <a:ext cx="3855085" cy="1691640"/>
          </a:xfrm>
          <a:prstGeom prst="rect">
            <a:avLst/>
          </a:prstGeom>
          <a:noFill/>
        </p:spPr>
        <p:txBody>
          <a:bodyPr wrap="square" rtlCol="0">
            <a:spAutoFit/>
          </a:bodyPr>
          <a:p>
            <a:pPr>
              <a:spcBef>
                <a:spcPct val="50000"/>
              </a:spcBef>
              <a:buNone/>
            </a:pPr>
            <a:r>
              <a:rPr lang="en-US" altLang="zh-CN" sz="24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1927</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年</a:t>
            </a:r>
            <a:r>
              <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月</a:t>
            </a:r>
            <a:r>
              <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7</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日，八七会议确立了实行</a:t>
            </a:r>
            <a:r>
              <a:rPr lang="zh-CN" altLang="en-US" sz="20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土地革命</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zh-CN" altLang="en-US" sz="20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武装起义</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的方针。但是认为共产党还不应当丢掉“左派国民党”旗帜。</a:t>
            </a:r>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60145" y="5944870"/>
            <a:ext cx="2214880" cy="398780"/>
          </a:xfrm>
          <a:prstGeom prst="rect">
            <a:avLst/>
          </a:prstGeom>
          <a:noFill/>
        </p:spPr>
        <p:txBody>
          <a:bodyPr wrap="none" rtlCol="0">
            <a:spAutoFit/>
          </a:bodyPr>
          <a:p>
            <a:pPr algn="l"/>
            <a:r>
              <a:rPr lang="zh-CN" altLang="en-US" sz="2000">
                <a:solidFill>
                  <a:srgbClr val="FF0000"/>
                </a:solidFill>
                <a:latin typeface="微软雅黑" panose="020B0503020204020204" pitchFamily="34" charset="-122"/>
                <a:ea typeface="微软雅黑" panose="020B0503020204020204" pitchFamily="34" charset="-122"/>
              </a:rPr>
              <a:t>汉口八七会议旧址</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p:cNvSpPr>
          <p:nvPr>
            <p:ph type="body" idx="1"/>
          </p:nvPr>
        </p:nvSpPr>
        <p:spPr>
          <a:xfrm>
            <a:off x="857250" y="714375"/>
            <a:ext cx="7865745" cy="5577205"/>
          </a:xfrm>
        </p:spPr>
        <p:txBody>
          <a:bodyPr/>
          <a:lstStyle/>
          <a:p>
            <a:pPr marL="0" indent="0">
              <a:spcBef>
                <a:spcPct val="45000"/>
              </a:spcBef>
              <a:spcAft>
                <a:spcPct val="40000"/>
              </a:spcAft>
              <a:buNone/>
            </a:pPr>
            <a:endParaRPr lang="zh-CN" altLang="en-US" sz="2000" dirty="0" smtClean="0">
              <a:latin typeface="微软雅黑" panose="020B0503020204020204" pitchFamily="34" charset="-122"/>
              <a:ea typeface="微软雅黑" panose="020B0503020204020204" pitchFamily="34" charset="-122"/>
            </a:endParaRPr>
          </a:p>
          <a:p>
            <a:pPr algn="l">
              <a:spcBef>
                <a:spcPct val="50000"/>
              </a:spcBef>
              <a:buNone/>
            </a:pPr>
            <a:r>
              <a:rPr lang="en-US" altLang="zh-CN" sz="2000" dirty="0" smtClean="0">
                <a:latin typeface="微软雅黑" panose="020B0503020204020204" pitchFamily="34" charset="-122"/>
                <a:ea typeface="微软雅黑" panose="020B0503020204020204" pitchFamily="34" charset="-122"/>
              </a:rPr>
              <a:t>以毛泽东为代表的中共湖南省委在残酷的现实中进一步认识到，必</a:t>
            </a:r>
            <a:endParaRPr lang="en-US" altLang="zh-CN" sz="2000" dirty="0" smtClean="0">
              <a:latin typeface="微软雅黑" panose="020B0503020204020204" pitchFamily="34" charset="-122"/>
              <a:ea typeface="微软雅黑" panose="020B0503020204020204" pitchFamily="34" charset="-122"/>
            </a:endParaRPr>
          </a:p>
          <a:p>
            <a:pPr algn="l">
              <a:spcBef>
                <a:spcPct val="50000"/>
              </a:spcBef>
              <a:buNone/>
            </a:pPr>
            <a:r>
              <a:rPr lang="en-US" altLang="zh-CN" sz="2000" dirty="0" smtClean="0">
                <a:latin typeface="微软雅黑" panose="020B0503020204020204" pitchFamily="34" charset="-122"/>
                <a:ea typeface="微软雅黑" panose="020B0503020204020204" pitchFamily="34" charset="-122"/>
              </a:rPr>
              <a:t>须放弃“左派国民党”的旗帜，坚决地树立</a:t>
            </a:r>
            <a:r>
              <a:rPr lang="en-US" altLang="zh-CN" sz="2000" dirty="0" smtClean="0">
                <a:solidFill>
                  <a:srgbClr val="FF0000"/>
                </a:solidFill>
                <a:latin typeface="微软雅黑" panose="020B0503020204020204" pitchFamily="34" charset="-122"/>
                <a:ea typeface="微软雅黑" panose="020B0503020204020204" pitchFamily="34" charset="-122"/>
              </a:rPr>
              <a:t>自己的旗帜</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spcBef>
                <a:spcPct val="50000"/>
              </a:spcBef>
              <a:buNone/>
            </a:pPr>
            <a:endParaRPr lang="en-US" altLang="zh-CN" sz="2000" dirty="0" smtClean="0">
              <a:latin typeface="微软雅黑" panose="020B0503020204020204" pitchFamily="34" charset="-122"/>
              <a:ea typeface="微软雅黑" panose="020B0503020204020204" pitchFamily="34" charset="-122"/>
            </a:endParaRPr>
          </a:p>
          <a:p>
            <a:pPr algn="l">
              <a:spcBef>
                <a:spcPct val="50000"/>
              </a:spcBef>
              <a:buNone/>
            </a:pPr>
            <a:r>
              <a:rPr lang="en-US" altLang="zh-CN" sz="2000" dirty="0" smtClean="0">
                <a:latin typeface="微软雅黑" panose="020B0503020204020204" pitchFamily="34" charset="-122"/>
                <a:ea typeface="微软雅黑" panose="020B0503020204020204" pitchFamily="34" charset="-122"/>
              </a:rPr>
              <a:t>1927</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9</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19</a:t>
            </a:r>
            <a:r>
              <a:rPr lang="zh-CN" altLang="en-US" sz="2000" dirty="0" smtClean="0">
                <a:latin typeface="微软雅黑" panose="020B0503020204020204" pitchFamily="34" charset="-122"/>
                <a:ea typeface="微软雅黑" panose="020B0503020204020204" pitchFamily="34" charset="-122"/>
              </a:rPr>
              <a:t>日，中共中央临时政治局会议通过</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关于“左派国民</a:t>
            </a:r>
            <a:endParaRPr lang="zh-CN" altLang="en-US" sz="2000" dirty="0" smtClean="0">
              <a:latin typeface="微软雅黑" panose="020B0503020204020204" pitchFamily="34" charset="-122"/>
              <a:ea typeface="微软雅黑" panose="020B0503020204020204" pitchFamily="34" charset="-122"/>
            </a:endParaRPr>
          </a:p>
          <a:p>
            <a:pPr algn="l">
              <a:spcBef>
                <a:spcPct val="50000"/>
              </a:spcBef>
              <a:buNone/>
            </a:pPr>
            <a:r>
              <a:rPr lang="zh-CN" altLang="en-US" sz="2000" dirty="0" smtClean="0">
                <a:latin typeface="微软雅黑" panose="020B0503020204020204" pitchFamily="34" charset="-122"/>
                <a:ea typeface="微软雅黑" panose="020B0503020204020204" pitchFamily="34" charset="-122"/>
              </a:rPr>
              <a:t>党”及苏维埃口号问题决议案》，决定放弃“左派国民党</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的旗帜。</a:t>
            </a:r>
            <a:endParaRPr lang="zh-CN" altLang="en-US" sz="2000" dirty="0" smtClean="0">
              <a:latin typeface="微软雅黑" panose="020B0503020204020204" pitchFamily="34" charset="-122"/>
              <a:ea typeface="微软雅黑" panose="020B0503020204020204" pitchFamily="34" charset="-122"/>
            </a:endParaRPr>
          </a:p>
          <a:p>
            <a:pPr>
              <a:spcBef>
                <a:spcPct val="50000"/>
              </a:spcBef>
              <a:buNone/>
            </a:pPr>
            <a:endParaRPr lang="en-US" altLang="zh-CN" sz="2000" dirty="0" smtClean="0">
              <a:latin typeface="微软雅黑" panose="020B0503020204020204" pitchFamily="34" charset="-122"/>
              <a:ea typeface="微软雅黑" panose="020B0503020204020204" pitchFamily="34" charset="-122"/>
            </a:endParaRPr>
          </a:p>
          <a:p>
            <a:pPr>
              <a:spcBef>
                <a:spcPct val="50000"/>
              </a:spcBef>
              <a:buNone/>
            </a:pPr>
            <a:r>
              <a:rPr lang="en-US" altLang="zh-CN" sz="2000" dirty="0" smtClean="0">
                <a:latin typeface="微软雅黑" panose="020B0503020204020204" pitchFamily="34" charset="-122"/>
                <a:ea typeface="微软雅黑" panose="020B0503020204020204" pitchFamily="34" charset="-122"/>
              </a:rPr>
              <a:t>1927</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日，中共发表</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中国共产党为辛亥革命纪念告民众</a:t>
            </a:r>
            <a:endParaRPr lang="zh-CN" altLang="en-US" sz="2000" dirty="0" smtClean="0">
              <a:latin typeface="微软雅黑" panose="020B0503020204020204" pitchFamily="34" charset="-122"/>
              <a:ea typeface="微软雅黑" panose="020B0503020204020204" pitchFamily="34" charset="-122"/>
            </a:endParaRPr>
          </a:p>
          <a:p>
            <a:pPr>
              <a:spcBef>
                <a:spcPct val="50000"/>
              </a:spcBef>
              <a:buNone/>
            </a:pPr>
            <a:r>
              <a:rPr lang="zh-CN" altLang="en-US" sz="2000" dirty="0" smtClean="0">
                <a:latin typeface="微软雅黑" panose="020B0503020204020204" pitchFamily="34" charset="-122"/>
                <a:ea typeface="微软雅黑" panose="020B0503020204020204" pitchFamily="34" charset="-122"/>
              </a:rPr>
              <a:t>书</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，指出要在</a:t>
            </a:r>
            <a:r>
              <a:rPr lang="zh-CN" altLang="en-US" sz="2000" dirty="0" smtClean="0">
                <a:solidFill>
                  <a:srgbClr val="FF0000"/>
                </a:solidFill>
                <a:latin typeface="微软雅黑" panose="020B0503020204020204" pitchFamily="34" charset="-122"/>
                <a:ea typeface="微软雅黑" panose="020B0503020204020204" pitchFamily="34" charset="-122"/>
              </a:rPr>
              <a:t>中国共产党的旗帜</a:t>
            </a:r>
            <a:r>
              <a:rPr lang="zh-CN" altLang="en-US" sz="2000" dirty="0" smtClean="0">
                <a:latin typeface="微软雅黑" panose="020B0503020204020204" pitchFamily="34" charset="-122"/>
                <a:ea typeface="微软雅黑" panose="020B0503020204020204" pitchFamily="34" charset="-122"/>
              </a:rPr>
              <a:t>之下开展革命。</a:t>
            </a:r>
            <a:endParaRPr lang="zh-CN" altLang="en-US" sz="2000" dirty="0" smtClean="0">
              <a:latin typeface="微软雅黑" panose="020B0503020204020204" pitchFamily="34" charset="-122"/>
              <a:ea typeface="微软雅黑" panose="020B0503020204020204" pitchFamily="34" charset="-122"/>
            </a:endParaRPr>
          </a:p>
        </p:txBody>
      </p:sp>
      <p:cxnSp>
        <p:nvCxnSpPr>
          <p:cNvPr id="3" name="直接连接符 2"/>
          <p:cNvCxnSpPr/>
          <p:nvPr/>
        </p:nvCxnSpPr>
        <p:spPr>
          <a:xfrm rot="10800000">
            <a:off x="2893048" y="2507608"/>
            <a:ext cx="3357586" cy="1588"/>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0800000">
            <a:off x="2990838" y="3869058"/>
            <a:ext cx="3357586" cy="1588"/>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 name="Shape 2714"/>
          <p:cNvSpPr/>
          <p:nvPr/>
        </p:nvSpPr>
        <p:spPr>
          <a:xfrm>
            <a:off x="4178932" y="2258369"/>
            <a:ext cx="785818" cy="500065"/>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309245">
              <a:defRPr sz="3200"/>
            </a:pPr>
            <a:endParaRPr sz="1200" kern="0" dirty="0">
              <a:solidFill>
                <a:schemeClr val="tx1">
                  <a:lumMod val="75000"/>
                  <a:lumOff val="25000"/>
                </a:schemeClr>
              </a:solidFill>
              <a:latin typeface="Agency FB" panose="020B0503020202020204" pitchFamily="34" charset="0"/>
              <a:sym typeface="Helvetica Light"/>
            </a:endParaRPr>
          </a:p>
        </p:txBody>
      </p:sp>
      <p:sp>
        <p:nvSpPr>
          <p:cNvPr id="6" name="Shape 2714"/>
          <p:cNvSpPr/>
          <p:nvPr/>
        </p:nvSpPr>
        <p:spPr>
          <a:xfrm>
            <a:off x="4178932" y="3619819"/>
            <a:ext cx="785818" cy="500065"/>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309245">
              <a:defRPr sz="3200"/>
            </a:pPr>
            <a:endParaRPr sz="1200" kern="0" dirty="0">
              <a:solidFill>
                <a:schemeClr val="tx1">
                  <a:lumMod val="75000"/>
                  <a:lumOff val="25000"/>
                </a:schemeClr>
              </a:solidFill>
              <a:latin typeface="Agency FB" panose="020B0503020202020204" pitchFamily="34" charset="0"/>
              <a:sym typeface="Helvetica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outHorizontal)">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p:cNvSpPr>
          <p:nvPr>
            <p:ph type="body" idx="1"/>
          </p:nvPr>
        </p:nvSpPr>
        <p:spPr>
          <a:xfrm>
            <a:off x="457200" y="620713"/>
            <a:ext cx="8229600" cy="5505450"/>
          </a:xfrm>
        </p:spPr>
        <p:txBody>
          <a:bodyPr/>
          <a:lstStyle/>
          <a:p>
            <a:pPr>
              <a:spcBef>
                <a:spcPct val="50000"/>
              </a:spcBef>
              <a:buNone/>
            </a:pPr>
            <a:r>
              <a:rPr lang="en-US" altLang="zh-CN" sz="2000" b="1" dirty="0" smtClean="0">
                <a:solidFill>
                  <a:srgbClr val="C00000"/>
                </a:solidFill>
                <a:latin typeface="微软雅黑" panose="020B0503020204020204" pitchFamily="34" charset="-122"/>
                <a:ea typeface="微软雅黑" panose="020B0503020204020204" pitchFamily="34" charset="-122"/>
              </a:rPr>
              <a:t>                                     </a:t>
            </a:r>
            <a:endParaRPr lang="en-US" altLang="zh-CN" sz="2000" b="1" dirty="0" smtClean="0">
              <a:solidFill>
                <a:srgbClr val="C00000"/>
              </a:solidFill>
              <a:latin typeface="微软雅黑" panose="020B0503020204020204" pitchFamily="34" charset="-122"/>
              <a:ea typeface="微软雅黑" panose="020B0503020204020204" pitchFamily="34" charset="-122"/>
            </a:endParaRPr>
          </a:p>
          <a:p>
            <a:pPr algn="ctr">
              <a:spcBef>
                <a:spcPct val="50000"/>
              </a:spcBef>
              <a:buNone/>
            </a:pPr>
            <a:r>
              <a:rPr lang="en-US" altLang="zh-CN" sz="2000" b="1" dirty="0" smtClean="0">
                <a:solidFill>
                  <a:srgbClr val="C00000"/>
                </a:solidFill>
                <a:latin typeface="微软雅黑" panose="020B0503020204020204" pitchFamily="34" charset="-122"/>
                <a:ea typeface="微软雅黑" panose="020B0503020204020204" pitchFamily="34" charset="-122"/>
              </a:rPr>
              <a:t> 3. </a:t>
            </a:r>
            <a:r>
              <a:rPr lang="zh-CN" altLang="en-US" sz="2000" b="1" dirty="0" smtClean="0">
                <a:solidFill>
                  <a:srgbClr val="C00000"/>
                </a:solidFill>
                <a:latin typeface="微软雅黑" panose="020B0503020204020204" pitchFamily="34" charset="-122"/>
                <a:ea typeface="微软雅黑" panose="020B0503020204020204" pitchFamily="34" charset="-122"/>
              </a:rPr>
              <a:t>当革命的“山大王”</a:t>
            </a:r>
            <a:endParaRPr lang="zh-CN" altLang="en-US" sz="2000" b="1" dirty="0" smtClean="0">
              <a:solidFill>
                <a:srgbClr val="C00000"/>
              </a:solidFill>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zh-CN" altLang="en-US" sz="2400" dirty="0" smtClean="0"/>
          </a:p>
          <a:p>
            <a:pPr>
              <a:buFont typeface="Arial" panose="020B0604020202020204" pitchFamily="34" charset="0"/>
              <a:buNone/>
            </a:pPr>
            <a:endParaRPr lang="zh-CN" altLang="en-US" sz="2400" dirty="0" smtClean="0"/>
          </a:p>
          <a:p>
            <a:pPr>
              <a:buFont typeface="Arial" panose="020B0604020202020204" pitchFamily="34" charset="0"/>
              <a:buNone/>
            </a:pPr>
            <a:r>
              <a:rPr lang="zh-CN" altLang="en-US" sz="2400" b="1" dirty="0" smtClean="0">
                <a:ea typeface="楷体_GB2312" pitchFamily="49" charset="-122"/>
              </a:rPr>
              <a:t>          </a:t>
            </a:r>
            <a:endParaRPr lang="en-US" altLang="zh-CN" sz="2400" b="1" dirty="0" smtClean="0">
              <a:ea typeface="楷体_GB2312" pitchFamily="49" charset="-122"/>
            </a:endParaRPr>
          </a:p>
          <a:p>
            <a:pPr>
              <a:buFont typeface="Arial" panose="020B0604020202020204" pitchFamily="34" charset="0"/>
              <a:buNone/>
            </a:pPr>
            <a:r>
              <a:rPr lang="en-US" altLang="zh-CN" sz="2400" b="1" dirty="0" smtClean="0">
                <a:ea typeface="楷体_GB2312" pitchFamily="49" charset="-122"/>
              </a:rPr>
              <a:t>               </a:t>
            </a:r>
            <a:endParaRPr lang="zh-CN" altLang="en-US" sz="2400" b="1" dirty="0" smtClean="0">
              <a:ea typeface="楷体_GB2312" pitchFamily="49" charset="-122"/>
            </a:endParaRPr>
          </a:p>
        </p:txBody>
      </p:sp>
      <p:sp>
        <p:nvSpPr>
          <p:cNvPr id="5" name="TextBox 4"/>
          <p:cNvSpPr txBox="1"/>
          <p:nvPr/>
        </p:nvSpPr>
        <p:spPr>
          <a:xfrm>
            <a:off x="5122212" y="5458787"/>
            <a:ext cx="2976880" cy="398780"/>
          </a:xfrm>
          <a:prstGeom prst="rect">
            <a:avLst/>
          </a:prstGeom>
          <a:noFill/>
        </p:spPr>
        <p:txBody>
          <a:bodyPr wrap="none" rtlCol="0">
            <a:spAutoFit/>
          </a:bodyPr>
          <a:lstStyle/>
          <a:p>
            <a:r>
              <a:rPr lang="zh-CN" altLang="en-US" sz="2000" dirty="0" smtClean="0">
                <a:solidFill>
                  <a:srgbClr val="C00000"/>
                </a:solidFill>
                <a:latin typeface="微软雅黑" panose="020B0503020204020204" pitchFamily="34" charset="-122"/>
                <a:ea typeface="微软雅黑" panose="020B0503020204020204" pitchFamily="34" charset="-122"/>
              </a:rPr>
              <a:t>秋收起义文家市会师旧址</a:t>
            </a:r>
            <a:endParaRPr lang="zh-CN" altLang="en-US" sz="2000" dirty="0" smtClean="0">
              <a:solidFill>
                <a:srgbClr val="C0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57200" y="1896745"/>
            <a:ext cx="3820795" cy="3815080"/>
          </a:xfrm>
          <a:prstGeom prst="rect">
            <a:avLst/>
          </a:prstGeom>
          <a:noFill/>
        </p:spPr>
        <p:txBody>
          <a:bodyPr wrap="square" rtlCol="0">
            <a:spAutoFit/>
          </a:bodyPr>
          <a:p>
            <a:pPr marL="342900" indent="-342900">
              <a:spcBef>
                <a:spcPct val="50000"/>
              </a:spcBef>
              <a:buClr>
                <a:srgbClr val="C00000"/>
              </a:buClr>
              <a:buFont typeface="Arial" panose="020B0604020202020204" pitchFamily="34" charset="0"/>
              <a:buChar char="•"/>
            </a:pPr>
            <a:r>
              <a:rPr lang="zh-CN" altLang="en-US" sz="2000" dirty="0" smtClean="0">
                <a:latin typeface="微软雅黑" panose="020B0503020204020204" pitchFamily="34" charset="-122"/>
                <a:ea typeface="微软雅黑" panose="020B0503020204020204" pitchFamily="34" charset="-122"/>
                <a:sym typeface="+mn-ea"/>
              </a:rPr>
              <a:t>“</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文家市决策</a:t>
            </a:r>
            <a:r>
              <a:rPr lang="zh-CN" altLang="en-US" sz="2000" dirty="0" smtClean="0">
                <a:latin typeface="微软雅黑" panose="020B0503020204020204" pitchFamily="34" charset="-122"/>
                <a:ea typeface="微软雅黑" panose="020B0503020204020204" pitchFamily="34" charset="-122"/>
                <a:sym typeface="+mn-ea"/>
              </a:rPr>
              <a:t>”</a:t>
            </a:r>
            <a:r>
              <a:rPr lang="en-US" altLang="zh-CN" sz="2000" dirty="0" smtClean="0">
                <a:latin typeface="微软雅黑" panose="020B0503020204020204" pitchFamily="34" charset="-122"/>
                <a:ea typeface="微软雅黑" panose="020B0503020204020204" pitchFamily="34" charset="-122"/>
                <a:sym typeface="+mn-ea"/>
              </a:rPr>
              <a:t>:</a:t>
            </a:r>
            <a:endParaRPr lang="en-US" altLang="zh-CN" sz="2000" dirty="0" smtClean="0">
              <a:latin typeface="微软雅黑" panose="020B0503020204020204" pitchFamily="34" charset="-122"/>
              <a:ea typeface="微软雅黑" panose="020B0503020204020204" pitchFamily="34" charset="-122"/>
            </a:endParaRPr>
          </a:p>
          <a:p>
            <a:pPr marL="342900" indent="-342900">
              <a:lnSpc>
                <a:spcPct val="120000"/>
              </a:lnSpc>
              <a:spcBef>
                <a:spcPct val="50000"/>
              </a:spcBef>
              <a:buClr>
                <a:srgbClr val="C00000"/>
              </a:buClr>
              <a:buFont typeface="Arial" panose="020B0604020202020204" pitchFamily="34" charset="0"/>
              <a:buChar char="•"/>
            </a:pPr>
            <a:r>
              <a:rPr lang="en-US" altLang="zh-CN" sz="2000" dirty="0" smtClean="0">
                <a:latin typeface="微软雅黑" panose="020B0503020204020204" pitchFamily="34" charset="-122"/>
                <a:ea typeface="微软雅黑" panose="020B0503020204020204" pitchFamily="34" charset="-122"/>
                <a:sym typeface="+mn-ea"/>
              </a:rPr>
              <a:t>1927</a:t>
            </a:r>
            <a:r>
              <a:rPr lang="zh-CN" altLang="en-US" sz="2000" dirty="0" smtClean="0">
                <a:latin typeface="微软雅黑" panose="020B0503020204020204" pitchFamily="34" charset="-122"/>
                <a:ea typeface="微软雅黑" panose="020B0503020204020204" pitchFamily="34" charset="-122"/>
                <a:sym typeface="+mn-ea"/>
              </a:rPr>
              <a:t>年</a:t>
            </a:r>
            <a:r>
              <a:rPr lang="en-US" altLang="zh-CN" sz="2000" dirty="0" smtClean="0">
                <a:latin typeface="微软雅黑" panose="020B0503020204020204" pitchFamily="34" charset="-122"/>
                <a:ea typeface="微软雅黑" panose="020B0503020204020204" pitchFamily="34" charset="-122"/>
                <a:sym typeface="+mn-ea"/>
              </a:rPr>
              <a:t>9</a:t>
            </a:r>
            <a:r>
              <a:rPr lang="zh-CN" altLang="en-US" sz="2000" dirty="0" smtClean="0">
                <a:latin typeface="微软雅黑" panose="020B0503020204020204" pitchFamily="34" charset="-122"/>
                <a:ea typeface="微软雅黑" panose="020B0503020204020204" pitchFamily="34" charset="-122"/>
                <a:sym typeface="+mn-ea"/>
              </a:rPr>
              <a:t>月</a:t>
            </a:r>
            <a:r>
              <a:rPr lang="en-US" altLang="zh-CN" sz="2000" dirty="0" smtClean="0">
                <a:latin typeface="微软雅黑" panose="020B0503020204020204" pitchFamily="34" charset="-122"/>
                <a:ea typeface="微软雅黑" panose="020B0503020204020204" pitchFamily="34" charset="-122"/>
                <a:sym typeface="+mn-ea"/>
              </a:rPr>
              <a:t>19</a:t>
            </a:r>
            <a:r>
              <a:rPr lang="zh-CN" altLang="en-US" sz="2000" dirty="0" smtClean="0">
                <a:latin typeface="微软雅黑" panose="020B0503020204020204" pitchFamily="34" charset="-122"/>
                <a:ea typeface="微软雅黑" panose="020B0503020204020204" pitchFamily="34" charset="-122"/>
                <a:sym typeface="+mn-ea"/>
              </a:rPr>
              <a:t>日，在秋收起义遭到挫折之后，毛泽东在湖南浏阳文家市主持中共前敌委员会会议，力主向湘南退兵，到广大农村和山区去发动农民群众，实行土地革命，开展游击战争，去当革命的“山大王”。</a:t>
            </a:r>
            <a:endParaRPr lang="zh-CN" altLang="en-US" sz="2000" dirty="0" smtClean="0">
              <a:latin typeface="微软雅黑" panose="020B0503020204020204" pitchFamily="34" charset="-122"/>
              <a:ea typeface="微软雅黑" panose="020B0503020204020204" pitchFamily="34" charset="-122"/>
            </a:endParaRPr>
          </a:p>
          <a:p>
            <a:pPr marL="342900" indent="-342900">
              <a:buClr>
                <a:srgbClr val="C00000"/>
              </a:buClr>
              <a:buFont typeface="Arial" panose="020B0604020202020204" pitchFamily="34" charset="0"/>
              <a:buChar char="•"/>
            </a:pPr>
            <a:endParaRPr lang="zh-CN" altLang="en-US" sz="2000"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4385310" y="1724025"/>
            <a:ext cx="4667250" cy="34956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p:cNvSpPr>
          <p:nvPr>
            <p:ph type="body" idx="1"/>
          </p:nvPr>
        </p:nvSpPr>
        <p:spPr>
          <a:xfrm>
            <a:off x="871220" y="621030"/>
            <a:ext cx="7586980" cy="5505450"/>
          </a:xfrm>
        </p:spPr>
        <p:txBody>
          <a:bodyPr/>
          <a:lstStyle/>
          <a:p>
            <a:pPr>
              <a:spcBef>
                <a:spcPct val="50000"/>
              </a:spcBef>
              <a:spcAft>
                <a:spcPct val="50000"/>
              </a:spcAft>
            </a:pPr>
            <a:endParaRPr lang="zh-CN" altLang="en-US" sz="2800" dirty="0" smtClean="0"/>
          </a:p>
          <a:p>
            <a:pPr algn="just">
              <a:lnSpc>
                <a:spcPct val="120000"/>
              </a:lnSpc>
              <a:spcBef>
                <a:spcPct val="20000"/>
              </a:spcBef>
            </a:pPr>
            <a:r>
              <a:rPr lang="zh-CN" altLang="en-US" sz="2000" dirty="0" smtClean="0">
                <a:latin typeface="微软雅黑" panose="020B0503020204020204" pitchFamily="34" charset="-122"/>
                <a:ea typeface="微软雅黑" panose="020B0503020204020204" pitchFamily="34" charset="-122"/>
              </a:rPr>
              <a:t>毛泽东在带领秋收起义部队转兵作战中，做出了“引兵井冈”的重大决策，1927年10月开始在井冈山开辟</a:t>
            </a:r>
            <a:r>
              <a:rPr lang="zh-CN" altLang="en-US" sz="2000" dirty="0" smtClean="0">
                <a:solidFill>
                  <a:srgbClr val="FF0000"/>
                </a:solidFill>
                <a:latin typeface="微软雅黑" panose="020B0503020204020204" pitchFamily="34" charset="-122"/>
                <a:ea typeface="微软雅黑" panose="020B0503020204020204" pitchFamily="34" charset="-122"/>
              </a:rPr>
              <a:t>中国第一个农村革命根据地</a:t>
            </a: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algn="just">
              <a:lnSpc>
                <a:spcPct val="120000"/>
              </a:lnSpc>
              <a:spcBef>
                <a:spcPct val="20000"/>
              </a:spcBef>
            </a:pPr>
            <a:endParaRPr lang="zh-CN" altLang="en-US" sz="2000" dirty="0" smtClean="0">
              <a:latin typeface="微软雅黑" panose="020B0503020204020204" pitchFamily="34" charset="-122"/>
              <a:ea typeface="微软雅黑" panose="020B0503020204020204" pitchFamily="34" charset="-122"/>
            </a:endParaRPr>
          </a:p>
          <a:p>
            <a:pPr algn="just"/>
            <a:r>
              <a:rPr lang="zh-CN" altLang="en-US" sz="2000" dirty="0" smtClean="0">
                <a:latin typeface="微软雅黑" panose="020B0503020204020204" pitchFamily="34" charset="-122"/>
                <a:ea typeface="微软雅黑" panose="020B0503020204020204" pitchFamily="34" charset="-122"/>
              </a:rPr>
              <a:t>井冈山革命根据地的创建，</a:t>
            </a:r>
            <a:endParaRPr lang="zh-CN" altLang="en-US" sz="2000" dirty="0" smtClean="0">
              <a:latin typeface="微软雅黑" panose="020B0503020204020204" pitchFamily="34" charset="-122"/>
              <a:ea typeface="微软雅黑" panose="020B0503020204020204" pitchFamily="34" charset="-122"/>
            </a:endParaRPr>
          </a:p>
          <a:p>
            <a:pPr marL="0" indent="0" algn="just">
              <a:buNone/>
            </a:pPr>
            <a:r>
              <a:rPr lang="zh-CN" altLang="en-US" sz="2000" dirty="0" smtClean="0">
                <a:latin typeface="微软雅黑" panose="020B0503020204020204" pitchFamily="34" charset="-122"/>
                <a:ea typeface="微软雅黑" panose="020B0503020204020204" pitchFamily="34" charset="-122"/>
              </a:rPr>
              <a:t>    是中国特色的</a:t>
            </a:r>
            <a:r>
              <a:rPr lang="zh-CN" altLang="en-US" sz="2000" dirty="0" smtClean="0">
                <a:solidFill>
                  <a:srgbClr val="FF0000"/>
                </a:solidFill>
                <a:latin typeface="微软雅黑" panose="020B0503020204020204" pitchFamily="34" charset="-122"/>
                <a:ea typeface="微软雅黑" panose="020B0503020204020204" pitchFamily="34" charset="-122"/>
              </a:rPr>
              <a:t>以农村包围城</a:t>
            </a: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marL="0" indent="0" algn="just">
              <a:buNone/>
            </a:pPr>
            <a:r>
              <a:rPr lang="zh-CN" altLang="en-US" sz="2000" dirty="0" smtClean="0">
                <a:solidFill>
                  <a:srgbClr val="FF0000"/>
                </a:solidFill>
                <a:latin typeface="微软雅黑" panose="020B0503020204020204" pitchFamily="34" charset="-122"/>
                <a:ea typeface="微软雅黑" panose="020B0503020204020204" pitchFamily="34" charset="-122"/>
              </a:rPr>
              <a:t>    市、武装夺取政权革命道路</a:t>
            </a: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marL="0" indent="0" algn="just">
              <a:buNone/>
            </a:pPr>
            <a:r>
              <a:rPr lang="zh-CN" altLang="en-US" sz="2000" dirty="0" smtClean="0">
                <a:solidFill>
                  <a:srgbClr val="FF0000"/>
                </a:solidFill>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的伟大开篇。</a:t>
            </a:r>
            <a:endParaRPr lang="zh-CN" altLang="en-US" sz="2000" dirty="0" smtClean="0">
              <a:latin typeface="微软雅黑" panose="020B0503020204020204" pitchFamily="34" charset="-122"/>
              <a:ea typeface="微软雅黑" panose="020B0503020204020204" pitchFamily="34" charset="-122"/>
            </a:endParaRPr>
          </a:p>
          <a:p>
            <a:endParaRPr lang="zh-CN" altLang="en-US" sz="2000" dirty="0" smtClean="0">
              <a:latin typeface="微软雅黑" panose="020B0503020204020204" pitchFamily="34" charset="-122"/>
              <a:ea typeface="微软雅黑" panose="020B0503020204020204" pitchFamily="34" charset="-122"/>
            </a:endParaRPr>
          </a:p>
        </p:txBody>
      </p:sp>
      <p:pic>
        <p:nvPicPr>
          <p:cNvPr id="3" name="Picture 4" descr="883e1c0dd11144baa2a6ca237f285334"/>
          <p:cNvPicPr>
            <a:picLocks noChangeAspect="1" noChangeArrowheads="1"/>
          </p:cNvPicPr>
          <p:nvPr/>
        </p:nvPicPr>
        <p:blipFill>
          <a:blip r:embed="rId1"/>
          <a:srcRect/>
          <a:stretch>
            <a:fillRect/>
          </a:stretch>
        </p:blipFill>
        <p:spPr bwMode="auto">
          <a:xfrm>
            <a:off x="4399915" y="2773045"/>
            <a:ext cx="4324350" cy="2585085"/>
          </a:xfrm>
          <a:prstGeom prst="rect">
            <a:avLst/>
          </a:prstGeom>
          <a:ln>
            <a:noFill/>
          </a:ln>
          <a:effectLst>
            <a:softEdge rad="112500"/>
          </a:effectLst>
        </p:spPr>
      </p:pic>
      <p:sp>
        <p:nvSpPr>
          <p:cNvPr id="4" name="矩形 3"/>
          <p:cNvSpPr/>
          <p:nvPr/>
        </p:nvSpPr>
        <p:spPr>
          <a:xfrm>
            <a:off x="5929299" y="5358140"/>
            <a:ext cx="1266825" cy="398780"/>
          </a:xfrm>
          <a:prstGeom prst="rect">
            <a:avLst/>
          </a:prstGeom>
        </p:spPr>
        <p:txBody>
          <a:bodyPr wrap="none">
            <a:spAutoFit/>
          </a:bodyPr>
          <a:lstStyle/>
          <a:p>
            <a:r>
              <a:rPr lang="en-US" altLang="zh-CN"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引兵井冈</a:t>
            </a:r>
            <a:endPar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a:xfrm>
            <a:off x="322868" y="1008362"/>
            <a:ext cx="8786842" cy="777875"/>
          </a:xfrm>
        </p:spPr>
        <p:txBody>
          <a:bodyPr/>
          <a:lstStyle/>
          <a:p>
            <a:pPr indent="-342900" algn="l" eaLnBrk="1" hangingPunct="1"/>
            <a:r>
              <a:rPr lang="zh-CN" altLang="en-US" sz="2400" b="1" spc="300" dirty="0" smtClean="0">
                <a:solidFill>
                  <a:srgbClr val="C00000"/>
                </a:solidFill>
                <a:latin typeface="微软雅黑" panose="020B0503020204020204" pitchFamily="34" charset="-122"/>
                <a:ea typeface="微软雅黑" panose="020B0503020204020204" pitchFamily="34" charset="-122"/>
                <a:cs typeface="+mn-cs"/>
              </a:rPr>
              <a:t>（二）愈挫愈奋：在以农村包围城市、武装夺取政权的</a:t>
            </a:r>
            <a:br>
              <a:rPr lang="en-US" altLang="zh-CN" sz="2400" b="1" spc="300" dirty="0" smtClean="0">
                <a:solidFill>
                  <a:srgbClr val="C00000"/>
                </a:solidFill>
                <a:latin typeface="微软雅黑" panose="020B0503020204020204" pitchFamily="34" charset="-122"/>
                <a:ea typeface="微软雅黑" panose="020B0503020204020204" pitchFamily="34" charset="-122"/>
                <a:cs typeface="+mn-cs"/>
              </a:rPr>
            </a:br>
            <a:r>
              <a:rPr lang="en-US" altLang="zh-CN" sz="2400" b="1" spc="300" dirty="0" smtClean="0">
                <a:solidFill>
                  <a:srgbClr val="C00000"/>
                </a:solidFill>
                <a:latin typeface="微软雅黑" panose="020B0503020204020204" pitchFamily="34" charset="-122"/>
                <a:ea typeface="微软雅黑" panose="020B0503020204020204" pitchFamily="34" charset="-122"/>
                <a:cs typeface="+mn-cs"/>
              </a:rPr>
              <a:t>        </a:t>
            </a:r>
            <a:r>
              <a:rPr lang="zh-CN" altLang="en-US" sz="2400" b="1" spc="300" dirty="0" smtClean="0">
                <a:solidFill>
                  <a:srgbClr val="C00000"/>
                </a:solidFill>
                <a:latin typeface="微软雅黑" panose="020B0503020204020204" pitchFamily="34" charset="-122"/>
                <a:ea typeface="微软雅黑" panose="020B0503020204020204" pitchFamily="34" charset="-122"/>
                <a:cs typeface="+mn-cs"/>
              </a:rPr>
              <a:t>道路上砥砺前行</a:t>
            </a:r>
            <a:endParaRPr lang="zh-CN" altLang="en-US" sz="2400" b="1" spc="300" dirty="0" smtClean="0">
              <a:solidFill>
                <a:srgbClr val="C00000"/>
              </a:solidFill>
              <a:latin typeface="微软雅黑" panose="020B0503020204020204" pitchFamily="34" charset="-122"/>
              <a:ea typeface="微软雅黑" panose="020B0503020204020204" pitchFamily="34" charset="-122"/>
              <a:cs typeface="+mn-cs"/>
            </a:endParaRPr>
          </a:p>
        </p:txBody>
      </p:sp>
      <p:sp>
        <p:nvSpPr>
          <p:cNvPr id="33794" name="Rectangle 3"/>
          <p:cNvSpPr>
            <a:spLocks noGrp="1"/>
          </p:cNvSpPr>
          <p:nvPr>
            <p:ph type="body" idx="1"/>
          </p:nvPr>
        </p:nvSpPr>
        <p:spPr>
          <a:xfrm>
            <a:off x="1001395" y="1873250"/>
            <a:ext cx="7429500" cy="3537585"/>
          </a:xfrm>
        </p:spPr>
        <p:txBody>
          <a:bodyPr/>
          <a:lstStyle/>
          <a:p>
            <a:pPr>
              <a:buFont typeface="Arial" panose="020B0604020202020204" pitchFamily="34" charse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工农武装割据理论答复疑问</a:t>
            </a:r>
            <a:endPar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buNone/>
            </a:pPr>
            <a:endParaRPr lang="en-US" altLang="zh-CN" sz="2000" dirty="0" smtClean="0">
              <a:latin typeface="微软雅黑" panose="020B0503020204020204" pitchFamily="34" charset="-122"/>
              <a:ea typeface="微软雅黑" panose="020B0503020204020204" pitchFamily="34" charset="-122"/>
            </a:endParaRPr>
          </a:p>
          <a:p>
            <a:pPr>
              <a:buNone/>
            </a:pP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分析中国社会和中国革命实际状况，总结井冈山革命根据地的经验，论证小块红色政权能够产生和长期存在的原因和条件，从根本上回答了红军中一部分人存在的</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红旗到底打得多久</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的疑问，提出了</a:t>
            </a:r>
            <a:r>
              <a:rPr lang="zh-CN" altLang="en-US" sz="2000" dirty="0" smtClean="0">
                <a:solidFill>
                  <a:srgbClr val="FF0000"/>
                </a:solidFill>
                <a:latin typeface="微软雅黑" panose="020B0503020204020204" pitchFamily="34" charset="-122"/>
                <a:ea typeface="微软雅黑" panose="020B0503020204020204" pitchFamily="34" charset="-122"/>
              </a:rPr>
              <a:t>工农武装割据</a:t>
            </a:r>
            <a:r>
              <a:rPr lang="zh-CN" altLang="en-US" sz="2000" dirty="0" smtClean="0">
                <a:latin typeface="微软雅黑" panose="020B0503020204020204" pitchFamily="34" charset="-122"/>
                <a:ea typeface="微软雅黑" panose="020B0503020204020204" pitchFamily="34" charset="-122"/>
              </a:rPr>
              <a:t>的总概念。 </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zh-CN" altLang="en-US" dirty="0" smtClean="0"/>
          </a:p>
        </p:txBody>
      </p:sp>
      <p:sp>
        <p:nvSpPr>
          <p:cNvPr id="4" name="TextBox 3"/>
          <p:cNvSpPr txBox="1"/>
          <p:nvPr/>
        </p:nvSpPr>
        <p:spPr>
          <a:xfrm>
            <a:off x="3608729" y="2606352"/>
            <a:ext cx="2214880" cy="706755"/>
          </a:xfrm>
          <a:prstGeom prst="rect">
            <a:avLst/>
          </a:prstGeom>
          <a:noFill/>
        </p:spPr>
        <p:txBody>
          <a:bodyPr wrap="none" rtlCol="0">
            <a:spAutoFit/>
          </a:bodyPr>
          <a:lstStyle/>
          <a:p>
            <a:pPr algn="ct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井冈山的斗争</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gn="ct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1928.11</a:t>
            </a:r>
            <a:r>
              <a:rPr lang="zh-CN" altLang="en-US" sz="2000" dirty="0" smtClean="0">
                <a:latin typeface="微软雅黑" panose="020B0503020204020204" pitchFamily="34" charset="-122"/>
                <a:ea typeface="微软雅黑" panose="020B0503020204020204" pitchFamily="34" charset="-122"/>
              </a:rPr>
              <a:t>）</a:t>
            </a:r>
            <a:endParaRPr lang="zh-CN" altLang="en-US" sz="2000" dirty="0"/>
          </a:p>
        </p:txBody>
      </p:sp>
      <p:cxnSp>
        <p:nvCxnSpPr>
          <p:cNvPr id="5" name="直接连接符 4"/>
          <p:cNvCxnSpPr/>
          <p:nvPr/>
        </p:nvCxnSpPr>
        <p:spPr>
          <a:xfrm rot="5400000">
            <a:off x="2871624" y="2959097"/>
            <a:ext cx="1142214" cy="794"/>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8200" y="2533015"/>
            <a:ext cx="2305685" cy="1322070"/>
          </a:xfrm>
          <a:prstGeom prst="rect">
            <a:avLst/>
          </a:prstGeom>
          <a:noFill/>
        </p:spPr>
        <p:txBody>
          <a:bodyPr wrap="square" rtlCol="0">
            <a:spAutoFit/>
          </a:bodyPr>
          <a:lstStyle/>
          <a:p>
            <a:pPr>
              <a:buNone/>
            </a:pP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中国的红色政权为什么能够存在？</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1928.10</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endParaRPr lang="zh-CN" altLang="en-US" sz="2000" dirty="0"/>
          </a:p>
        </p:txBody>
      </p:sp>
      <p:sp>
        <p:nvSpPr>
          <p:cNvPr id="3" name="文本框 2"/>
          <p:cNvSpPr txBox="1"/>
          <p:nvPr/>
        </p:nvSpPr>
        <p:spPr>
          <a:xfrm>
            <a:off x="7359015" y="3009900"/>
            <a:ext cx="309880" cy="368300"/>
          </a:xfrm>
          <a:prstGeom prst="rect">
            <a:avLst/>
          </a:prstGeom>
          <a:noFill/>
        </p:spPr>
        <p:txBody>
          <a:bodyPr wrap="none" rtlCol="0">
            <a:spAutoFit/>
          </a:bodyPr>
          <a:p>
            <a:endParaRPr lang="zh-CN" altLang="en-US"/>
          </a:p>
        </p:txBody>
      </p:sp>
      <p:cxnSp>
        <p:nvCxnSpPr>
          <p:cNvPr id="6" name="直接连接符 5"/>
          <p:cNvCxnSpPr/>
          <p:nvPr/>
        </p:nvCxnSpPr>
        <p:spPr>
          <a:xfrm>
            <a:off x="5939790" y="2348865"/>
            <a:ext cx="19685" cy="1181735"/>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095365" y="2606040"/>
            <a:ext cx="2630170" cy="398780"/>
          </a:xfrm>
          <a:prstGeom prst="rect">
            <a:avLst/>
          </a:prstGeom>
          <a:noFill/>
        </p:spPr>
        <p:txBody>
          <a:bodyPr wrap="square" rtlCol="0">
            <a:spAutoFit/>
          </a:bodyPr>
          <a:p>
            <a:pPr algn="l"/>
            <a:r>
              <a:rPr lang="zh-CN" altLang="en-US" sz="2000">
                <a:latin typeface="微软雅黑" panose="020B0503020204020204" pitchFamily="34" charset="-122"/>
                <a:ea typeface="微软雅黑" panose="020B0503020204020204" pitchFamily="34" charset="-122"/>
                <a:cs typeface="微软雅黑" panose="020B0503020204020204" pitchFamily="34" charset="-122"/>
              </a:rPr>
              <a:t>《星星之火 可以燎原</a:t>
            </a: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6579235" y="2944495"/>
            <a:ext cx="185166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1930</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月</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p:cNvSpPr>
          <p:nvPr>
            <p:ph type="body" idx="1"/>
          </p:nvPr>
        </p:nvSpPr>
        <p:spPr>
          <a:xfrm>
            <a:off x="554009" y="1239504"/>
            <a:ext cx="5357850" cy="4860922"/>
          </a:xfrm>
        </p:spPr>
        <p:txBody>
          <a:bodyPr/>
          <a:lstStyle/>
          <a:p>
            <a:r>
              <a:rPr lang="zh-CN" altLang="en-US" sz="2000" dirty="0" smtClean="0">
                <a:solidFill>
                  <a:srgbClr val="C00000"/>
                </a:solidFill>
                <a:latin typeface="黑体" panose="02010609060101010101" pitchFamily="2" charset="-122"/>
                <a:ea typeface="黑体" panose="02010609060101010101" pitchFamily="2" charset="-122"/>
              </a:rPr>
              <a:t>中国的红色政权长期存在并发展的主客观</a:t>
            </a:r>
            <a:endParaRPr lang="zh-CN" altLang="en-US" sz="2000" dirty="0" smtClean="0">
              <a:solidFill>
                <a:srgbClr val="C00000"/>
              </a:solidFill>
              <a:latin typeface="黑体" panose="02010609060101010101" pitchFamily="2" charset="-122"/>
              <a:ea typeface="黑体" panose="02010609060101010101" pitchFamily="2" charset="-122"/>
            </a:endParaRPr>
          </a:p>
          <a:p>
            <a:pPr marL="0" indent="0">
              <a:buNone/>
            </a:pPr>
            <a:r>
              <a:rPr lang="zh-CN" altLang="en-US" sz="2000" dirty="0" smtClean="0">
                <a:solidFill>
                  <a:srgbClr val="C00000"/>
                </a:solidFill>
                <a:latin typeface="黑体" panose="02010609060101010101" pitchFamily="2" charset="-122"/>
                <a:ea typeface="黑体" panose="02010609060101010101" pitchFamily="2" charset="-122"/>
              </a:rPr>
              <a:t>   条件：</a:t>
            </a:r>
            <a:endParaRPr lang="zh-CN" altLang="en-US" sz="2000" dirty="0" smtClean="0">
              <a:solidFill>
                <a:srgbClr val="C00000"/>
              </a:solidFill>
              <a:latin typeface="黑体" panose="02010609060101010101" pitchFamily="2" charset="-122"/>
              <a:ea typeface="黑体" panose="02010609060101010101" pitchFamily="2" charset="-122"/>
            </a:endParaRPr>
          </a:p>
          <a:p>
            <a:pPr>
              <a:spcBef>
                <a:spcPct val="35000"/>
              </a:spcBef>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1.  </a:t>
            </a:r>
            <a:r>
              <a:rPr lang="zh-CN" altLang="en-US" sz="2000" dirty="0" smtClean="0">
                <a:latin typeface="微软雅黑" panose="020B0503020204020204" pitchFamily="34" charset="-122"/>
                <a:ea typeface="微软雅黑" panose="020B0503020204020204" pitchFamily="34" charset="-122"/>
              </a:rPr>
              <a:t>中国是帝国主义间接统治的经济落后的半殖民地国家；</a:t>
            </a:r>
            <a:endParaRPr lang="zh-CN" altLang="en-US" sz="2000" dirty="0" smtClean="0">
              <a:latin typeface="微软雅黑" panose="020B0503020204020204" pitchFamily="34" charset="-122"/>
              <a:ea typeface="微软雅黑" panose="020B0503020204020204" pitchFamily="34" charset="-122"/>
            </a:endParaRPr>
          </a:p>
          <a:p>
            <a:pPr latinLnBrk="0">
              <a:spcBef>
                <a:spcPts val="0"/>
              </a:spcBef>
              <a:spcAft>
                <a:spcPts val="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2.  </a:t>
            </a:r>
            <a:r>
              <a:rPr lang="zh-CN" altLang="en-US" sz="2000" dirty="0" smtClean="0">
                <a:latin typeface="微软雅黑" panose="020B0503020204020204" pitchFamily="34" charset="-122"/>
                <a:ea typeface="微软雅黑" panose="020B0503020204020204" pitchFamily="34" charset="-122"/>
                <a:sym typeface="+mn-ea"/>
              </a:rPr>
              <a:t>这样的政权首先发生和能够长期存在的地方，就是在大革命过程中工农群众首先</a:t>
            </a:r>
            <a:r>
              <a:rPr lang="zh-CN" altLang="en-US" sz="2000" dirty="0" smtClean="0">
                <a:latin typeface="微软雅黑" panose="020B0503020204020204" pitchFamily="34" charset="-122"/>
                <a:ea typeface="微软雅黑" panose="020B0503020204020204" pitchFamily="34" charset="-122"/>
              </a:rPr>
              <a:t>发</a:t>
            </a:r>
            <a:endParaRPr lang="zh-CN" altLang="en-US" sz="2000" dirty="0" smtClean="0">
              <a:latin typeface="微软雅黑" panose="020B0503020204020204" pitchFamily="34" charset="-122"/>
              <a:ea typeface="微软雅黑" panose="020B0503020204020204" pitchFamily="34" charset="-122"/>
            </a:endParaRPr>
          </a:p>
          <a:p>
            <a:pPr latinLnBrk="0">
              <a:spcBef>
                <a:spcPts val="0"/>
              </a:spcBef>
              <a:spcAft>
                <a:spcPts val="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动起来的地方，如湖南、广东、湖北、江</a:t>
            </a:r>
            <a:endParaRPr lang="zh-CN" altLang="en-US" sz="2000" dirty="0" smtClean="0">
              <a:latin typeface="微软雅黑" panose="020B0503020204020204" pitchFamily="34" charset="-122"/>
              <a:ea typeface="微软雅黑" panose="020B0503020204020204" pitchFamily="34" charset="-122"/>
            </a:endParaRPr>
          </a:p>
          <a:p>
            <a:pPr latinLnBrk="0">
              <a:spcBef>
                <a:spcPts val="0"/>
              </a:spcBef>
              <a:spcAft>
                <a:spcPts val="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西等省；</a:t>
            </a:r>
            <a:endParaRPr lang="zh-CN" altLang="en-US" sz="2000" dirty="0" smtClean="0">
              <a:latin typeface="微软雅黑" panose="020B0503020204020204" pitchFamily="34" charset="-122"/>
              <a:ea typeface="微软雅黑" panose="020B0503020204020204" pitchFamily="34" charset="-122"/>
            </a:endParaRPr>
          </a:p>
          <a:p>
            <a:pPr>
              <a:spcBef>
                <a:spcPct val="35000"/>
              </a:spcBef>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3.  </a:t>
            </a:r>
            <a:r>
              <a:rPr lang="zh-CN" altLang="en-US" sz="2000" dirty="0" smtClean="0">
                <a:latin typeface="微软雅黑" panose="020B0503020204020204" pitchFamily="34" charset="-122"/>
                <a:ea typeface="微软雅黑" panose="020B0503020204020204" pitchFamily="34" charset="-122"/>
              </a:rPr>
              <a:t>全国革命形势继续向前发展；</a:t>
            </a:r>
            <a:endParaRPr lang="zh-CN" altLang="en-US" sz="2000" dirty="0" smtClean="0">
              <a:latin typeface="微软雅黑" panose="020B0503020204020204" pitchFamily="34" charset="-122"/>
              <a:ea typeface="微软雅黑" panose="020B0503020204020204" pitchFamily="34" charset="-122"/>
            </a:endParaRPr>
          </a:p>
          <a:p>
            <a:pPr>
              <a:spcBef>
                <a:spcPct val="35000"/>
              </a:spcBef>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4.  </a:t>
            </a:r>
            <a:r>
              <a:rPr lang="zh-CN" altLang="en-US" sz="2000" dirty="0" smtClean="0">
                <a:latin typeface="微软雅黑" panose="020B0503020204020204" pitchFamily="34" charset="-122"/>
                <a:ea typeface="微软雅黑" panose="020B0503020204020204" pitchFamily="34" charset="-122"/>
              </a:rPr>
              <a:t>有相当数量的正式红军的存在；</a:t>
            </a:r>
            <a:endParaRPr lang="zh-CN" altLang="en-US" sz="2000" dirty="0" smtClean="0">
              <a:latin typeface="微软雅黑" panose="020B0503020204020204" pitchFamily="34" charset="-122"/>
              <a:ea typeface="微软雅黑" panose="020B0503020204020204" pitchFamily="34" charset="-122"/>
            </a:endParaRPr>
          </a:p>
          <a:p>
            <a:pPr>
              <a:spcBef>
                <a:spcPct val="35000"/>
              </a:spcBef>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5.  </a:t>
            </a:r>
            <a:r>
              <a:rPr lang="zh-CN" altLang="en-US" sz="2000" dirty="0" smtClean="0">
                <a:latin typeface="微软雅黑" panose="020B0503020204020204" pitchFamily="34" charset="-122"/>
                <a:ea typeface="微软雅黑" panose="020B0503020204020204" pitchFamily="34" charset="-122"/>
              </a:rPr>
              <a:t>中国共产党的有力领导和正确政策。</a:t>
            </a:r>
            <a:endParaRPr lang="en-US" altLang="zh-CN" sz="2000" dirty="0" smtClean="0">
              <a:latin typeface="微软雅黑" panose="020B0503020204020204" pitchFamily="34" charset="-122"/>
              <a:ea typeface="微软雅黑" panose="020B0503020204020204" pitchFamily="34" charset="-122"/>
            </a:endParaRPr>
          </a:p>
          <a:p>
            <a:endParaRPr lang="zh-CN" altLang="en-US" sz="2400" dirty="0" smtClean="0"/>
          </a:p>
          <a:p>
            <a:endParaRPr lang="zh-CN" altLang="en-US" sz="2400" dirty="0" smtClean="0"/>
          </a:p>
        </p:txBody>
      </p:sp>
      <p:pic>
        <p:nvPicPr>
          <p:cNvPr id="2" name="Picture 2" descr="C:\Users\Administrator.PC-20140902OANF\Desktop\timg.jpg"/>
          <p:cNvPicPr>
            <a:picLocks noChangeAspect="1" noChangeArrowheads="1"/>
          </p:cNvPicPr>
          <p:nvPr/>
        </p:nvPicPr>
        <p:blipFill>
          <a:blip r:embed="rId1"/>
          <a:srcRect/>
          <a:stretch>
            <a:fillRect/>
          </a:stretch>
        </p:blipFill>
        <p:spPr bwMode="auto">
          <a:xfrm>
            <a:off x="5911850" y="1438275"/>
            <a:ext cx="2790825" cy="398081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p:cNvSpPr>
          <p:nvPr>
            <p:ph type="body" idx="1"/>
          </p:nvPr>
        </p:nvSpPr>
        <p:spPr>
          <a:xfrm>
            <a:off x="457171" y="806113"/>
            <a:ext cx="8229600" cy="5721350"/>
          </a:xfrm>
        </p:spPr>
        <p:txBody>
          <a:bodyPr/>
          <a:lstStyle/>
          <a:p>
            <a:endParaRPr lang="en-US" altLang="zh-CN" sz="2800" dirty="0" smtClean="0"/>
          </a:p>
          <a:p>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井冈山的斗争</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进 </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一步分析红色政权存在</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和发展的条件：</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1. </a:t>
            </a:r>
            <a:r>
              <a:rPr lang="zh-CN" altLang="en-US" sz="2000" dirty="0" smtClean="0">
                <a:latin typeface="微软雅黑" panose="020B0503020204020204" pitchFamily="34" charset="-122"/>
                <a:ea typeface="微软雅黑" panose="020B0503020204020204" pitchFamily="34" charset="-122"/>
              </a:rPr>
              <a:t>有很好的群众；</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2. </a:t>
            </a:r>
            <a:r>
              <a:rPr lang="zh-CN" altLang="en-US" sz="2000" dirty="0" smtClean="0">
                <a:latin typeface="微软雅黑" panose="020B0503020204020204" pitchFamily="34" charset="-122"/>
                <a:ea typeface="微软雅黑" panose="020B0503020204020204" pitchFamily="34" charset="-122"/>
              </a:rPr>
              <a:t>有很好的党；</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3. </a:t>
            </a:r>
            <a:r>
              <a:rPr lang="zh-CN" altLang="en-US" sz="2000" dirty="0" smtClean="0">
                <a:latin typeface="微软雅黑" panose="020B0503020204020204" pitchFamily="34" charset="-122"/>
                <a:ea typeface="微软雅黑" panose="020B0503020204020204" pitchFamily="34" charset="-122"/>
              </a:rPr>
              <a:t>有相当力量的红军；</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4. </a:t>
            </a:r>
            <a:r>
              <a:rPr lang="zh-CN" altLang="en-US" sz="2000" dirty="0" smtClean="0">
                <a:latin typeface="微软雅黑" panose="020B0503020204020204" pitchFamily="34" charset="-122"/>
                <a:ea typeface="微软雅黑" panose="020B0503020204020204" pitchFamily="34" charset="-122"/>
              </a:rPr>
              <a:t>有便利于作战的地势；</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5. </a:t>
            </a:r>
            <a:r>
              <a:rPr lang="zh-CN" altLang="en-US" sz="2000" dirty="0" smtClean="0">
                <a:latin typeface="微软雅黑" panose="020B0503020204020204" pitchFamily="34" charset="-122"/>
                <a:ea typeface="微软雅黑" panose="020B0503020204020204" pitchFamily="34" charset="-122"/>
              </a:rPr>
              <a:t>有足够给养的经济力。</a:t>
            </a:r>
            <a:endParaRPr lang="zh-CN" altLang="en-US" sz="2000" b="1"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endParaRPr lang="zh-CN" altLang="en-US" sz="2400" dirty="0" smtClean="0"/>
          </a:p>
          <a:p>
            <a:endParaRPr lang="zh-CN" altLang="en-US" sz="2800" dirty="0" smtClean="0"/>
          </a:p>
        </p:txBody>
      </p:sp>
      <p:pic>
        <p:nvPicPr>
          <p:cNvPr id="35843" name="Picture 4" descr="3ac79f3df8dcd1003909fb8a788b4710b8122f87"/>
          <p:cNvPicPr>
            <a:picLocks noChangeAspect="1" noChangeArrowheads="1"/>
          </p:cNvPicPr>
          <p:nvPr/>
        </p:nvPicPr>
        <p:blipFill>
          <a:blip r:embed="rId1"/>
          <a:srcRect/>
          <a:stretch>
            <a:fillRect/>
          </a:stretch>
        </p:blipFill>
        <p:spPr bwMode="auto">
          <a:xfrm>
            <a:off x="3476625" y="1323340"/>
            <a:ext cx="5288280" cy="2944495"/>
          </a:xfrm>
          <a:prstGeom prst="rect">
            <a:avLst/>
          </a:prstGeom>
          <a:noFill/>
          <a:ln w="9525">
            <a:noFill/>
            <a:miter lim="800000"/>
            <a:headEnd/>
            <a:tailEnd/>
          </a:ln>
          <a:effectLst>
            <a:softEdge rad="31750"/>
          </a:effectLst>
        </p:spPr>
      </p:pic>
      <p:sp>
        <p:nvSpPr>
          <p:cNvPr id="2" name="文本框 1"/>
          <p:cNvSpPr txBox="1"/>
          <p:nvPr/>
        </p:nvSpPr>
        <p:spPr>
          <a:xfrm>
            <a:off x="5461000" y="4553585"/>
            <a:ext cx="1452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井冈山会师</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p:cNvSpPr>
          <p:nvPr>
            <p:ph type="body" idx="1"/>
          </p:nvPr>
        </p:nvSpPr>
        <p:spPr>
          <a:xfrm>
            <a:off x="607060" y="3151505"/>
            <a:ext cx="7504430" cy="2697480"/>
          </a:xfrm>
        </p:spPr>
        <p:txBody>
          <a:bodyPr/>
          <a:lstStyle/>
          <a:p>
            <a:pPr>
              <a:spcBef>
                <a:spcPct val="70000"/>
              </a:spcBef>
              <a:buNone/>
            </a:pPr>
            <a:r>
              <a:rPr lang="zh-CN" altLang="en-US" sz="2000" b="1"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algn="l">
              <a:spcBef>
                <a:spcPct val="70000"/>
              </a:spcBef>
              <a:buNone/>
            </a:pPr>
            <a:r>
              <a:rPr lang="zh-CN" altLang="en-US" sz="2000" dirty="0" smtClean="0">
                <a:latin typeface="微软雅黑" panose="020B0503020204020204" pitchFamily="34" charset="-122"/>
                <a:ea typeface="微软雅黑" panose="020B0503020204020204" pitchFamily="34" charset="-122"/>
              </a:rPr>
              <a:t>           工农武装割据的思想为解决以农村为工作中心的问题奠定了基础。    </a:t>
            </a:r>
            <a:endParaRPr lang="zh-CN" altLang="en-US" sz="2000" dirty="0" smtClean="0">
              <a:latin typeface="微软雅黑" panose="020B0503020204020204" pitchFamily="34" charset="-122"/>
              <a:ea typeface="微软雅黑" panose="020B0503020204020204" pitchFamily="34" charset="-122"/>
            </a:endParaRPr>
          </a:p>
          <a:p>
            <a:pPr algn="r">
              <a:spcBef>
                <a:spcPct val="70000"/>
              </a:spcBef>
              <a:buNone/>
            </a:pPr>
            <a:r>
              <a:rPr lang="zh-CN" altLang="en-US" sz="2000" dirty="0" smtClean="0">
                <a:latin typeface="微软雅黑" panose="020B0503020204020204" pitchFamily="34" charset="-122"/>
                <a:ea typeface="微软雅黑" panose="020B0503020204020204" pitchFamily="34" charset="-122"/>
              </a:rPr>
              <a:t>          湘赣边界斗争的经验随后在各个革命根据地推广，加快了全国各地农村根据地创建的进程，推动了各地革命形势的发展。</a:t>
            </a:r>
            <a:endParaRPr lang="zh-CN" altLang="en-US" sz="2000" dirty="0" smtClean="0">
              <a:latin typeface="微软雅黑" panose="020B0503020204020204" pitchFamily="34" charset="-122"/>
              <a:ea typeface="微软雅黑" panose="020B0503020204020204" pitchFamily="34" charset="-122"/>
            </a:endParaRPr>
          </a:p>
        </p:txBody>
      </p:sp>
      <p:sp>
        <p:nvSpPr>
          <p:cNvPr id="3" name="矩形 2"/>
          <p:cNvSpPr/>
          <p:nvPr/>
        </p:nvSpPr>
        <p:spPr>
          <a:xfrm>
            <a:off x="4935855" y="1473835"/>
            <a:ext cx="4334510" cy="1938020"/>
          </a:xfrm>
          <a:prstGeom prst="rect">
            <a:avLst/>
          </a:prstGeom>
        </p:spPr>
        <p:txBody>
          <a:bodyPr wrap="square">
            <a:spAutoFit/>
          </a:bodyPr>
          <a:lstStyle/>
          <a:p>
            <a:pPr marL="285750" lvl="0" indent="-285750" eaLnBrk="0" hangingPunct="0">
              <a:lnSpc>
                <a:spcPct val="150000"/>
              </a:lnSpc>
              <a:spcBef>
                <a:spcPts val="0"/>
              </a:spcBef>
              <a:buClr>
                <a:srgbClr val="C00000"/>
              </a:buClr>
              <a:buSzPct val="80000"/>
              <a:buFont typeface="Wingdings" panose="05000000000000000000" pitchFamily="2" charset="2"/>
              <a:buChar char="u"/>
              <a:defRPr/>
            </a:pPr>
            <a:r>
              <a:rPr lang="zh-CN" altLang="en-US" sz="2000" dirty="0" smtClean="0">
                <a:latin typeface="微软雅黑" panose="020B0503020204020204" pitchFamily="34" charset="-122"/>
                <a:ea typeface="微软雅黑" panose="020B0503020204020204" pitchFamily="34" charset="-122"/>
              </a:rPr>
              <a:t>以土地革命为主要内容</a:t>
            </a:r>
            <a:endParaRPr lang="en-US" altLang="zh-CN" dirty="0" smtClean="0">
              <a:latin typeface="微软雅黑" panose="020B0503020204020204" pitchFamily="34" charset="-122"/>
              <a:ea typeface="微软雅黑" panose="020B0503020204020204" pitchFamily="34" charset="-122"/>
            </a:endParaRPr>
          </a:p>
          <a:p>
            <a:pPr marL="285750" lvl="0" indent="-285750" eaLnBrk="0" hangingPunct="0">
              <a:lnSpc>
                <a:spcPct val="150000"/>
              </a:lnSpc>
              <a:spcBef>
                <a:spcPts val="0"/>
              </a:spcBef>
              <a:buClr>
                <a:srgbClr val="C00000"/>
              </a:buClr>
              <a:buSzPct val="80000"/>
              <a:buFont typeface="Wingdings" panose="05000000000000000000" pitchFamily="2" charset="2"/>
              <a:buChar char="u"/>
              <a:defRPr/>
            </a:pPr>
            <a:r>
              <a:rPr lang="zh-CN" altLang="en-US" sz="2000" dirty="0" smtClean="0">
                <a:latin typeface="微软雅黑" panose="020B0503020204020204" pitchFamily="34" charset="-122"/>
                <a:ea typeface="微软雅黑" panose="020B0503020204020204" pitchFamily="34" charset="-122"/>
              </a:rPr>
              <a:t>以农民武装斗争为主要形式</a:t>
            </a:r>
            <a:endParaRPr lang="zh-CN" altLang="en-US" sz="2000" dirty="0" smtClean="0">
              <a:latin typeface="微软雅黑" panose="020B0503020204020204" pitchFamily="34" charset="-122"/>
              <a:ea typeface="微软雅黑" panose="020B0503020204020204" pitchFamily="34" charset="-122"/>
            </a:endParaRPr>
          </a:p>
          <a:p>
            <a:pPr marL="285750" lvl="0" indent="-285750" algn="l" eaLnBrk="0" hangingPunct="0">
              <a:lnSpc>
                <a:spcPct val="150000"/>
              </a:lnSpc>
              <a:spcBef>
                <a:spcPts val="0"/>
              </a:spcBef>
              <a:buClr>
                <a:srgbClr val="C00000"/>
              </a:buClr>
              <a:buSzPct val="80000"/>
              <a:buFont typeface="Wingdings" panose="05000000000000000000" pitchFamily="2" charset="2"/>
              <a:buChar char="u"/>
              <a:defRPr/>
            </a:pPr>
            <a:r>
              <a:rPr lang="zh-CN" altLang="en-US" sz="2000" dirty="0" smtClean="0">
                <a:latin typeface="微软雅黑" panose="020B0503020204020204" pitchFamily="34" charset="-122"/>
                <a:ea typeface="微软雅黑" panose="020B0503020204020204" pitchFamily="34" charset="-122"/>
              </a:rPr>
              <a:t>以农村革命根据地为战略阵地</a:t>
            </a:r>
            <a:endParaRPr lang="zh-CN" altLang="en-US" sz="2000" dirty="0" smtClean="0">
              <a:latin typeface="微软雅黑" panose="020B0503020204020204" pitchFamily="34" charset="-122"/>
              <a:ea typeface="微软雅黑" panose="020B0503020204020204" pitchFamily="34" charset="-122"/>
            </a:endParaRPr>
          </a:p>
          <a:p>
            <a:pPr marL="0" lvl="0" indent="0" algn="l" eaLnBrk="0" hangingPunct="0">
              <a:lnSpc>
                <a:spcPct val="150000"/>
              </a:lnSpc>
              <a:spcBef>
                <a:spcPts val="0"/>
              </a:spcBef>
              <a:buClr>
                <a:srgbClr val="C00000"/>
              </a:buClr>
              <a:buSzPct val="80000"/>
              <a:buFont typeface="Wingdings" panose="05000000000000000000" pitchFamily="2" charset="2"/>
              <a:buNone/>
              <a:defRPr/>
            </a:pPr>
            <a:r>
              <a:rPr lang="zh-CN" altLang="en-US" sz="2000" dirty="0" smtClean="0">
                <a:latin typeface="微软雅黑" panose="020B0503020204020204" pitchFamily="34" charset="-122"/>
                <a:ea typeface="微软雅黑" panose="020B0503020204020204" pitchFamily="34" charset="-122"/>
                <a:sym typeface="Helvetica" panose="020B0604020202020204" pitchFamily="34" charset="0"/>
              </a:rPr>
              <a:t>    三者紧密结合</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sym typeface="Helvetica" panose="020B0604020202020204" pitchFamily="34" charset="0"/>
            </a:endParaRPr>
          </a:p>
        </p:txBody>
      </p:sp>
      <p:sp>
        <p:nvSpPr>
          <p:cNvPr id="4" name="矩形 3"/>
          <p:cNvSpPr/>
          <p:nvPr/>
        </p:nvSpPr>
        <p:spPr>
          <a:xfrm>
            <a:off x="1067889" y="1857364"/>
            <a:ext cx="2621280" cy="645160"/>
          </a:xfrm>
          <a:prstGeom prst="rect">
            <a:avLst/>
          </a:prstGeom>
        </p:spPr>
        <p:txBody>
          <a:bodyPr wrap="none">
            <a:spAutoFit/>
          </a:bodyPr>
          <a:lstStyle/>
          <a:p>
            <a:pPr lvl="0" algn="ctr" eaLnBrk="0" hangingPunct="0">
              <a:lnSpc>
                <a:spcPct val="150000"/>
              </a:lnSpc>
              <a:defRPr/>
            </a:pPr>
            <a:r>
              <a:rPr lang="zh-CN" altLang="en-US" sz="2400" dirty="0" smtClean="0">
                <a:solidFill>
                  <a:srgbClr val="FF0000"/>
                </a:solidFill>
                <a:latin typeface="微软雅黑" panose="020B0503020204020204" pitchFamily="34" charset="-122"/>
                <a:ea typeface="微软雅黑" panose="020B0503020204020204" pitchFamily="34" charset="-122"/>
              </a:rPr>
              <a:t>实行工农武装割据</a:t>
            </a:r>
            <a:endParaRPr lang="zh-CN" altLang="en-US" sz="2400" dirty="0" smtClean="0">
              <a:solidFill>
                <a:srgbClr val="FF0000"/>
              </a:solidFill>
              <a:latin typeface="微软雅黑" panose="020B0503020204020204" pitchFamily="34" charset="-122"/>
              <a:ea typeface="微软雅黑" panose="020B0503020204020204" pitchFamily="34" charset="-122"/>
              <a:sym typeface="Helvetica" panose="020B0604020202020204" pitchFamily="34" charset="0"/>
            </a:endParaRPr>
          </a:p>
        </p:txBody>
      </p:sp>
      <p:cxnSp>
        <p:nvCxnSpPr>
          <p:cNvPr id="5" name="直接连接符 4"/>
          <p:cNvCxnSpPr/>
          <p:nvPr/>
        </p:nvCxnSpPr>
        <p:spPr>
          <a:xfrm>
            <a:off x="4429124" y="1571612"/>
            <a:ext cx="0" cy="1187774"/>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611505" y="3500755"/>
            <a:ext cx="7925435" cy="42545"/>
          </a:xfrm>
          <a:prstGeom prst="straightConnector1">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5265420" y="1075055"/>
            <a:ext cx="2468880" cy="398780"/>
          </a:xfrm>
          <a:prstGeom prst="rect">
            <a:avLst/>
          </a:prstGeom>
          <a:noFill/>
        </p:spPr>
        <p:txBody>
          <a:bodyPr wrap="none" rtlCol="0">
            <a:spAutoFit/>
          </a:bodyPr>
          <a:p>
            <a:r>
              <a:rPr lang="zh-CN" altLang="en-US" sz="2000">
                <a:latin typeface="微软雅黑" panose="020B0503020204020204" pitchFamily="34" charset="-122"/>
                <a:ea typeface="微软雅黑" panose="020B0503020204020204" pitchFamily="34" charset="-122"/>
              </a:rPr>
              <a:t>在中国共产党领导下</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Horizontal)">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out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信纸.png"/>
          <p:cNvPicPr>
            <a:picLocks noChangeAspect="1"/>
          </p:cNvPicPr>
          <p:nvPr/>
        </p:nvPicPr>
        <p:blipFill>
          <a:blip r:embed="rId1"/>
          <a:stretch>
            <a:fillRect/>
          </a:stretch>
        </p:blipFill>
        <p:spPr>
          <a:xfrm>
            <a:off x="377" y="-293087"/>
            <a:ext cx="9143245" cy="6857434"/>
          </a:xfrm>
          <a:prstGeom prst="rect">
            <a:avLst/>
          </a:prstGeom>
        </p:spPr>
      </p:pic>
      <p:sp>
        <p:nvSpPr>
          <p:cNvPr id="18434" name="TextBox 3"/>
          <p:cNvSpPr txBox="1">
            <a:spLocks noChangeArrowheads="1"/>
          </p:cNvSpPr>
          <p:nvPr/>
        </p:nvSpPr>
        <p:spPr bwMode="auto">
          <a:xfrm>
            <a:off x="1388725" y="1677341"/>
            <a:ext cx="6643688" cy="4646295"/>
          </a:xfrm>
          <a:prstGeom prst="rect">
            <a:avLst/>
          </a:prstGeom>
          <a:noFill/>
          <a:ln w="9525">
            <a:noFill/>
            <a:miter lim="800000"/>
          </a:ln>
        </p:spPr>
        <p:txBody>
          <a:bodyPr>
            <a:spAutoFit/>
          </a:bodyPr>
          <a:lstStyle/>
          <a:p>
            <a:pPr algn="ctr"/>
            <a:r>
              <a:rPr lang="zh-CN" altLang="en-US" sz="2400">
                <a:latin typeface="隶书" panose="02010509060101010101" pitchFamily="49" charset="-122"/>
                <a:ea typeface="隶书" panose="02010509060101010101" pitchFamily="49" charset="-122"/>
              </a:rPr>
              <a:t> </a:t>
            </a:r>
            <a:r>
              <a:rPr lang="zh-CN" altLang="en-US" sz="2200">
                <a:latin typeface="隶书" panose="02010509060101010101" pitchFamily="49" charset="-122"/>
                <a:ea typeface="隶书" panose="02010509060101010101" pitchFamily="49" charset="-122"/>
              </a:rPr>
              <a:t>愿以我的成功的事业报你对我的恩爱</a:t>
            </a:r>
            <a:endParaRPr lang="zh-CN" altLang="en-US" sz="2200">
              <a:latin typeface="隶书" panose="02010509060101010101" pitchFamily="49" charset="-122"/>
              <a:ea typeface="隶书" panose="02010509060101010101" pitchFamily="49" charset="-122"/>
            </a:endParaRPr>
          </a:p>
          <a:p>
            <a:pPr algn="ctr"/>
            <a:r>
              <a:rPr lang="en-US" altLang="zh-CN" sz="2200">
                <a:latin typeface="隶书" panose="02010509060101010101" pitchFamily="49" charset="-122"/>
                <a:ea typeface="隶书" panose="02010509060101010101" pitchFamily="49" charset="-122"/>
              </a:rPr>
              <a:t>——左权致叔父左铭三（节选）</a:t>
            </a:r>
            <a:endParaRPr lang="en-US" altLang="zh-CN" sz="2200">
              <a:latin typeface="隶书" panose="02010509060101010101" pitchFamily="49" charset="-122"/>
              <a:ea typeface="隶书" panose="02010509060101010101" pitchFamily="49" charset="-122"/>
            </a:endParaRPr>
          </a:p>
          <a:p>
            <a:pPr algn="ctr"/>
            <a:r>
              <a:rPr lang="en-US" altLang="zh-CN" sz="2000">
                <a:latin typeface="隶书" panose="02010509060101010101" pitchFamily="49" charset="-122"/>
                <a:ea typeface="隶书" panose="02010509060101010101" pitchFamily="49" charset="-122"/>
              </a:rPr>
              <a:t>（1937年9月18日）</a:t>
            </a:r>
            <a:endParaRPr lang="en-US" altLang="zh-CN" sz="2000">
              <a:latin typeface="隶书" panose="02010509060101010101" pitchFamily="49" charset="-122"/>
              <a:ea typeface="隶书" panose="02010509060101010101" pitchFamily="49" charset="-122"/>
            </a:endParaRPr>
          </a:p>
          <a:p>
            <a:pPr algn="ctr"/>
            <a:endParaRPr lang="en-US" altLang="zh-CN" sz="2000">
              <a:latin typeface="隶书" panose="02010509060101010101" pitchFamily="49" charset="-122"/>
              <a:ea typeface="隶书" panose="02010509060101010101" pitchFamily="49" charset="-122"/>
            </a:endParaRPr>
          </a:p>
          <a:p>
            <a:r>
              <a:rPr lang="zh-CN" altLang="en-US" sz="1800" u="sng">
                <a:latin typeface="隶书" panose="02010509060101010101" pitchFamily="49" charset="-122"/>
                <a:ea typeface="隶书" panose="02010509060101010101" pitchFamily="49" charset="-122"/>
              </a:rPr>
              <a:t>叔父</a:t>
            </a:r>
            <a:r>
              <a:rPr lang="en-US" altLang="zh-CN" sz="1800" u="sng">
                <a:latin typeface="隶书" panose="02010509060101010101" pitchFamily="49" charset="-122"/>
                <a:ea typeface="隶书" panose="02010509060101010101" pitchFamily="49" charset="-122"/>
              </a:rPr>
              <a:t>:</a:t>
            </a:r>
            <a:endParaRPr lang="en-US" altLang="zh-CN" sz="1800" u="sng">
              <a:latin typeface="隶书" panose="02010509060101010101" pitchFamily="49" charset="-122"/>
              <a:ea typeface="隶书" panose="02010509060101010101" pitchFamily="49" charset="-122"/>
            </a:endParaRPr>
          </a:p>
          <a:p>
            <a:r>
              <a:rPr lang="en-US" altLang="zh-CN" sz="1800" u="sng">
                <a:latin typeface="隶书" panose="02010509060101010101" pitchFamily="49" charset="-122"/>
                <a:ea typeface="隶书" panose="02010509060101010101" pitchFamily="49" charset="-122"/>
              </a:rPr>
              <a:t>    </a:t>
            </a:r>
            <a:r>
              <a:rPr lang="zh-CN" altLang="en-US" sz="1800" u="sng">
                <a:latin typeface="隶书" panose="02010509060101010101" pitchFamily="49" charset="-122"/>
                <a:ea typeface="隶书" panose="02010509060101010101" pitchFamily="49" charset="-122"/>
              </a:rPr>
              <a:t>我虽一时不能回家，我牺牲了我的一切幸福，为我的事业来奋斗，请相信这一道路是光明的、伟大的，愿以我的成功的事业，报你与我母亲对我的恩爱，报我林哥对我的培养。</a:t>
            </a:r>
            <a:endParaRPr lang="zh-CN" altLang="en-US" sz="1800" u="sng">
              <a:latin typeface="隶书" panose="02010509060101010101" pitchFamily="49" charset="-122"/>
              <a:ea typeface="隶书" panose="02010509060101010101" pitchFamily="49" charset="-122"/>
            </a:endParaRPr>
          </a:p>
          <a:p>
            <a:r>
              <a:rPr lang="zh-CN" altLang="en-US" sz="1800">
                <a:latin typeface="隶书" panose="02010509060101010101" pitchFamily="49" charset="-122"/>
                <a:ea typeface="隶书" panose="02010509060101010101" pitchFamily="49" charset="-122"/>
              </a:rPr>
              <a:t>    </a:t>
            </a:r>
            <a:r>
              <a:rPr lang="en-US" altLang="zh-CN" sz="1800">
                <a:latin typeface="隶书" panose="02010509060101010101" pitchFamily="49" charset="-122"/>
                <a:ea typeface="隶书" panose="02010509060101010101" pitchFamily="49" charset="-122"/>
              </a:rPr>
              <a:t>……</a:t>
            </a:r>
            <a:endParaRPr lang="en-US" altLang="zh-CN" sz="1800">
              <a:latin typeface="隶书" panose="02010509060101010101" pitchFamily="49" charset="-122"/>
              <a:ea typeface="隶书" panose="02010509060101010101" pitchFamily="49" charset="-122"/>
            </a:endParaRPr>
          </a:p>
          <a:p>
            <a:r>
              <a:rPr lang="en-US" altLang="zh-CN" sz="1800">
                <a:latin typeface="隶书" panose="02010509060101010101" pitchFamily="49" charset="-122"/>
                <a:ea typeface="隶书" panose="02010509060101010101" pitchFamily="49" charset="-122"/>
              </a:rPr>
              <a:t>                                      侄字林</a:t>
            </a:r>
            <a:endParaRPr lang="en-US" altLang="zh-CN" sz="1800">
              <a:latin typeface="隶书" panose="02010509060101010101" pitchFamily="49" charset="-122"/>
              <a:ea typeface="隶书" panose="02010509060101010101" pitchFamily="49" charset="-122"/>
            </a:endParaRPr>
          </a:p>
          <a:p>
            <a:r>
              <a:rPr lang="en-US" altLang="zh-CN" sz="1800">
                <a:latin typeface="隶书" panose="02010509060101010101" pitchFamily="49" charset="-122"/>
                <a:ea typeface="隶书" panose="02010509060101010101" pitchFamily="49" charset="-122"/>
              </a:rPr>
              <a:t>                             九月十八日晚于山西之稷山县 </a:t>
            </a:r>
            <a:r>
              <a:rPr lang="en-US" altLang="zh-CN" sz="2000">
                <a:latin typeface="隶书" panose="02010509060101010101" pitchFamily="49" charset="-122"/>
                <a:ea typeface="隶书" panose="02010509060101010101" pitchFamily="49" charset="-122"/>
              </a:rPr>
              <a:t>  </a:t>
            </a:r>
            <a:r>
              <a:rPr lang="en-US" altLang="zh-CN" sz="2000">
                <a:latin typeface="隶书" panose="02010509060101010101" pitchFamily="49" charset="-122"/>
                <a:ea typeface="隶书" panose="02010509060101010101" pitchFamily="49" charset="-122"/>
              </a:rPr>
              <a:t>                   </a:t>
            </a:r>
            <a:endParaRPr lang="en-US" altLang="zh-CN" sz="2000">
              <a:latin typeface="隶书" panose="02010509060101010101" pitchFamily="49" charset="-122"/>
              <a:ea typeface="隶书" panose="02010509060101010101" pitchFamily="49" charset="-122"/>
            </a:endParaRPr>
          </a:p>
          <a:p>
            <a:r>
              <a:rPr lang="en-US" altLang="zh-CN" sz="2000" u="sng">
                <a:latin typeface="隶书" panose="02010509060101010101" pitchFamily="49" charset="-122"/>
                <a:ea typeface="隶书" panose="02010509060101010101" pitchFamily="49" charset="-122"/>
              </a:rPr>
              <a:t>                                 </a:t>
            </a:r>
            <a:endParaRPr lang="zh-CN" altLang="en-US" sz="2000" u="sng">
              <a:latin typeface="隶书" panose="02010509060101010101" pitchFamily="49" charset="-122"/>
              <a:ea typeface="隶书" panose="02010509060101010101" pitchFamily="49" charset="-122"/>
            </a:endParaRPr>
          </a:p>
          <a:p>
            <a:endParaRPr lang="zh-CN" altLang="en-US" sz="2200">
              <a:latin typeface="隶书" panose="02010509060101010101" pitchFamily="49" charset="-122"/>
              <a:ea typeface="隶书" panose="02010509060101010101" pitchFamily="49" charset="-122"/>
            </a:endParaRPr>
          </a:p>
          <a:p>
            <a:r>
              <a:rPr lang="zh-CN" altLang="en-US" sz="2200">
                <a:latin typeface="隶书" panose="02010509060101010101" pitchFamily="49" charset="-122"/>
                <a:ea typeface="隶书" panose="02010509060101010101" pitchFamily="49" charset="-122"/>
              </a:rPr>
              <a:t>                                 </a:t>
            </a:r>
            <a:r>
              <a:rPr lang="zh-CN" altLang="en-US" sz="2200" smtClean="0">
                <a:latin typeface="隶书" panose="02010509060101010101" pitchFamily="49" charset="-122"/>
                <a:ea typeface="隶书" panose="02010509060101010101" pitchFamily="49" charset="-122"/>
              </a:rPr>
              <a:t>                              </a:t>
            </a:r>
            <a:endParaRPr lang="zh-CN" altLang="en-US" sz="2000">
              <a:latin typeface="隶书" panose="02010509060101010101" pitchFamily="49" charset="-122"/>
              <a:ea typeface="隶书" panose="02010509060101010101" pitchFamily="49" charset="-122"/>
            </a:endParaRPr>
          </a:p>
          <a:p>
            <a:endParaRPr lang="zh-CN" altLang="en-US">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p:cNvSpPr>
          <p:nvPr>
            <p:ph type="body" idx="1"/>
          </p:nvPr>
        </p:nvSpPr>
        <p:spPr>
          <a:xfrm>
            <a:off x="419706" y="971214"/>
            <a:ext cx="7715304" cy="5197493"/>
          </a:xfrm>
        </p:spPr>
        <p:txBody>
          <a:bodyPr/>
          <a:lstStyle/>
          <a:p>
            <a:pPr>
              <a:buFont typeface="Arial" panose="020B0604020202020204" pitchFamily="34" charse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革命根据地蓬勃发展</a:t>
            </a:r>
            <a:endPar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buFont typeface="Arial" panose="020B0604020202020204" pitchFamily="34" charset="0"/>
              <a:buNone/>
            </a:pPr>
            <a:endParaRPr lang="zh-CN" altLang="en-US" sz="2000" dirty="0" smtClean="0">
              <a:solidFill>
                <a:srgbClr val="C00000"/>
              </a:solidFill>
              <a:latin typeface="黑体" panose="02010609060101010101" pitchFamily="2" charset="-122"/>
              <a:ea typeface="黑体" panose="02010609060101010101" pitchFamily="2"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星星之火，可以燎原</a:t>
            </a:r>
            <a:endParaRPr lang="zh-CN" altLang="en-US" sz="2000" dirty="0" smtClean="0">
              <a:latin typeface="微软雅黑" panose="020B0503020204020204" pitchFamily="34" charset="-122"/>
              <a:ea typeface="微软雅黑" panose="020B0503020204020204" pitchFamily="34" charset="-122"/>
            </a:endParaRPr>
          </a:p>
          <a:p>
            <a:pPr marL="0" indent="0">
              <a:buNone/>
            </a:pP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发动农民开展游击战争，实行土地</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革命，建立红色政权，革命根据地</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蓬勃发展。</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赣南闽西革命根据地得到巩固和发</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展，鄂豫皖、湘鄂西、湘赣、湘</a:t>
            </a:r>
            <a:r>
              <a:rPr lang="zh-CN" altLang="en-US" sz="2000" dirty="0" smtClean="0">
                <a:latin typeface="微软雅黑" panose="020B0503020204020204" pitchFamily="34" charset="-122"/>
                <a:ea typeface="微软雅黑" panose="020B0503020204020204" pitchFamily="34" charset="-122"/>
                <a:sym typeface="+mn-ea"/>
              </a:rPr>
              <a:t>鄂</a:t>
            </a:r>
            <a:endParaRPr lang="zh-CN" altLang="en-US" sz="2000" dirty="0" smtClean="0">
              <a:latin typeface="微软雅黑" panose="020B0503020204020204" pitchFamily="34" charset="-122"/>
              <a:ea typeface="微软雅黑" panose="020B0503020204020204" pitchFamily="34" charset="-122"/>
              <a:sym typeface="+mn-ea"/>
            </a:endParaRPr>
          </a:p>
          <a:p>
            <a:pPr marL="0" indent="0">
              <a:buNone/>
            </a:pPr>
            <a:r>
              <a:rPr lang="zh-CN" altLang="en-US" sz="2000" dirty="0" smtClean="0">
                <a:latin typeface="微软雅黑" panose="020B0503020204020204" pitchFamily="34" charset="-122"/>
                <a:ea typeface="微软雅黑" panose="020B0503020204020204" pitchFamily="34" charset="-122"/>
                <a:sym typeface="+mn-ea"/>
              </a:rPr>
              <a:t>     赣等革命根据地发展到相当规模。</a:t>
            </a:r>
            <a:endParaRPr lang="zh-CN" altLang="en-US" sz="2000" dirty="0" smtClean="0">
              <a:latin typeface="微软雅黑" panose="020B0503020204020204" pitchFamily="34" charset="-122"/>
              <a:ea typeface="微软雅黑" panose="020B0503020204020204" pitchFamily="34" charset="-122"/>
            </a:endParaRPr>
          </a:p>
          <a:p>
            <a:r>
              <a:rPr lang="en-US" altLang="zh-CN" sz="2000" dirty="0" smtClean="0">
                <a:latin typeface="微软雅黑" panose="020B0503020204020204" pitchFamily="34" charset="-122"/>
                <a:ea typeface="微软雅黑" panose="020B0503020204020204" pitchFamily="34" charset="-122"/>
              </a:rPr>
              <a:t>1931</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11</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7</a:t>
            </a:r>
            <a:r>
              <a:rPr lang="zh-CN" altLang="en-US" sz="2000" dirty="0" smtClean="0">
                <a:latin typeface="微软雅黑" panose="020B0503020204020204" pitchFamily="34" charset="-122"/>
                <a:ea typeface="微软雅黑" panose="020B0503020204020204" pitchFamily="34" charset="-122"/>
              </a:rPr>
              <a:t>日，中华苏维埃共和</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国临时中央政府成立。</a:t>
            </a:r>
            <a:endParaRPr lang="zh-CN" altLang="en-US" sz="2000" dirty="0" smtClean="0">
              <a:latin typeface="微软雅黑" panose="020B0503020204020204" pitchFamily="34" charset="-122"/>
              <a:ea typeface="微软雅黑" panose="020B0503020204020204" pitchFamily="34" charset="-122"/>
            </a:endParaRPr>
          </a:p>
          <a:p>
            <a:endParaRPr lang="zh-CN" altLang="en-US" sz="2800" dirty="0" smtClean="0">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p:txBody>
      </p:sp>
      <p:pic>
        <p:nvPicPr>
          <p:cNvPr id="2" name="图片 1"/>
          <p:cNvPicPr>
            <a:picLocks noChangeAspect="1"/>
          </p:cNvPicPr>
          <p:nvPr/>
        </p:nvPicPr>
        <p:blipFill>
          <a:blip r:embed="rId1"/>
          <a:stretch>
            <a:fillRect/>
          </a:stretch>
        </p:blipFill>
        <p:spPr>
          <a:xfrm>
            <a:off x="4885055" y="2482215"/>
            <a:ext cx="4295775" cy="232727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p:cNvSpPr>
          <p:nvPr>
            <p:ph type="body" idx="1"/>
          </p:nvPr>
        </p:nvSpPr>
        <p:spPr>
          <a:xfrm>
            <a:off x="381000" y="1149350"/>
            <a:ext cx="8229600" cy="4698365"/>
          </a:xfrm>
        </p:spPr>
        <p:txBody>
          <a:bodyPr/>
          <a:lstStyle/>
          <a:p>
            <a:pPr>
              <a:lnSpc>
                <a:spcPct val="90000"/>
              </a:lnSpc>
              <a:buFont typeface="Arial" panose="020B0604020202020204" pitchFamily="34" charset="0"/>
              <a:buNone/>
            </a:pPr>
            <a:endParaRPr lang="en-US" altLang="zh-CN" sz="2400" dirty="0" smtClean="0">
              <a:latin typeface="宋体" panose="02010600030101010101" pitchFamily="2" charset="-122"/>
            </a:endParaRPr>
          </a:p>
          <a:p>
            <a:pPr>
              <a:lnSpc>
                <a:spcPct val="90000"/>
              </a:lnSpc>
            </a:pPr>
            <a:r>
              <a:rPr lang="en-US" altLang="zh-CN" sz="2000" dirty="0" smtClean="0">
                <a:latin typeface="微软雅黑" panose="020B0503020204020204" pitchFamily="34" charset="-122"/>
                <a:ea typeface="微软雅黑" panose="020B0503020204020204" pitchFamily="34" charset="-122"/>
              </a:rPr>
              <a:t>1931</a:t>
            </a:r>
            <a:r>
              <a:rPr lang="zh-CN" altLang="en-US" sz="2000" dirty="0" smtClean="0">
                <a:latin typeface="微软雅黑" panose="020B0503020204020204" pitchFamily="34" charset="-122"/>
                <a:ea typeface="微软雅黑" panose="020B0503020204020204" pitchFamily="34" charset="-122"/>
              </a:rPr>
              <a:t>年下半年，中央</a:t>
            </a:r>
            <a:endParaRPr lang="zh-CN" altLang="en-US" sz="2000"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革命根据地：</a:t>
            </a:r>
            <a:endParaRPr lang="zh-CN" altLang="en-US" sz="2000"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拥有</a:t>
            </a:r>
            <a:r>
              <a:rPr lang="en-US" altLang="zh-CN" sz="2000" b="1" dirty="0" smtClean="0">
                <a:latin typeface="微软雅黑" panose="020B0503020204020204" pitchFamily="34" charset="-122"/>
                <a:ea typeface="微软雅黑" panose="020B0503020204020204" pitchFamily="34" charset="-122"/>
              </a:rPr>
              <a:t>21</a:t>
            </a:r>
            <a:r>
              <a:rPr lang="zh-CN" altLang="en-US" sz="2000" b="1" dirty="0" smtClean="0">
                <a:latin typeface="微软雅黑" panose="020B0503020204020204" pitchFamily="34" charset="-122"/>
                <a:ea typeface="微软雅黑" panose="020B0503020204020204" pitchFamily="34" charset="-122"/>
              </a:rPr>
              <a:t>座县城，</a:t>
            </a:r>
            <a:endParaRPr lang="zh-CN" altLang="en-US" sz="2000" b="1"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en-US" altLang="zh-CN" sz="2000" b="1" dirty="0" smtClean="0">
                <a:latin typeface="微软雅黑" panose="020B0503020204020204" pitchFamily="34" charset="-122"/>
                <a:ea typeface="微软雅黑" panose="020B0503020204020204" pitchFamily="34" charset="-122"/>
              </a:rPr>
              <a:t>    250</a:t>
            </a:r>
            <a:r>
              <a:rPr lang="zh-CN" altLang="en-US" sz="2000" b="1" dirty="0" smtClean="0">
                <a:latin typeface="微软雅黑" panose="020B0503020204020204" pitchFamily="34" charset="-122"/>
                <a:ea typeface="微软雅黑" panose="020B0503020204020204" pitchFamily="34" charset="-122"/>
              </a:rPr>
              <a:t>万人口，</a:t>
            </a:r>
            <a:endParaRPr lang="zh-CN" altLang="en-US" sz="2000" b="1"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约</a:t>
            </a:r>
            <a:r>
              <a:rPr lang="en-US" altLang="zh-CN" sz="2000" b="1" dirty="0" smtClean="0">
                <a:latin typeface="微软雅黑" panose="020B0503020204020204" pitchFamily="34" charset="-122"/>
                <a:ea typeface="微软雅黑" panose="020B0503020204020204" pitchFamily="34" charset="-122"/>
              </a:rPr>
              <a:t>5</a:t>
            </a:r>
            <a:r>
              <a:rPr lang="zh-CN" altLang="en-US" sz="2000" b="1" dirty="0" smtClean="0">
                <a:latin typeface="微软雅黑" panose="020B0503020204020204" pitchFamily="34" charset="-122"/>
                <a:ea typeface="微软雅黑" panose="020B0503020204020204" pitchFamily="34" charset="-122"/>
              </a:rPr>
              <a:t>万平方千米土地。</a:t>
            </a:r>
            <a:endParaRPr lang="zh-CN" altLang="en-US" sz="2000" b="1"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endParaRPr lang="zh-CN" altLang="en-US" sz="2000" b="1"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endParaRPr lang="zh-CN" altLang="en-US" sz="2000" b="1" dirty="0" smtClean="0">
              <a:latin typeface="微软雅黑" panose="020B0503020204020204" pitchFamily="34" charset="-122"/>
              <a:ea typeface="微软雅黑" panose="020B0503020204020204" pitchFamily="34" charset="-122"/>
            </a:endParaRPr>
          </a:p>
          <a:p>
            <a:pPr>
              <a:lnSpc>
                <a:spcPct val="90000"/>
              </a:lnSpc>
            </a:pPr>
            <a:r>
              <a:rPr lang="en-US" altLang="zh-CN" sz="2000" dirty="0" smtClean="0">
                <a:latin typeface="微软雅黑" panose="020B0503020204020204" pitchFamily="34" charset="-122"/>
                <a:ea typeface="微软雅黑" panose="020B0503020204020204" pitchFamily="34" charset="-122"/>
              </a:rPr>
              <a:t>1930</a:t>
            </a:r>
            <a:r>
              <a:rPr lang="zh-CN" altLang="en-US" sz="2000" dirty="0" smtClean="0">
                <a:latin typeface="微软雅黑" panose="020B0503020204020204" pitchFamily="34" charset="-122"/>
                <a:ea typeface="微软雅黑" panose="020B0503020204020204" pitchFamily="34" charset="-122"/>
              </a:rPr>
              <a:t>年冬</a:t>
            </a:r>
            <a:r>
              <a:rPr lang="en-US" altLang="zh-CN" sz="2000" dirty="0" smtClean="0">
                <a:latin typeface="微软雅黑" panose="020B0503020204020204" pitchFamily="34" charset="-122"/>
                <a:ea typeface="微软雅黑" panose="020B0503020204020204" pitchFamily="34" charset="-122"/>
              </a:rPr>
              <a:t>—1931</a:t>
            </a:r>
            <a:r>
              <a:rPr lang="zh-CN" altLang="en-US" sz="2000" dirty="0" smtClean="0">
                <a:latin typeface="微软雅黑" panose="020B0503020204020204" pitchFamily="34" charset="-122"/>
                <a:ea typeface="微软雅黑" panose="020B0503020204020204" pitchFamily="34" charset="-122"/>
              </a:rPr>
              <a:t>年秋，</a:t>
            </a:r>
            <a:endParaRPr lang="zh-CN" altLang="en-US" sz="2000"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取得了中央苏区三次反</a:t>
            </a:r>
            <a:endParaRPr lang="zh-CN" altLang="en-US" sz="2000" dirty="0" smtClean="0">
              <a:latin typeface="微软雅黑" panose="020B0503020204020204" pitchFamily="34" charset="-122"/>
              <a:ea typeface="微软雅黑" panose="020B0503020204020204" pitchFamily="34" charset="-122"/>
            </a:endParaRPr>
          </a:p>
          <a:p>
            <a:pPr>
              <a:lnSpc>
                <a:spcPct val="90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“围剿”的胜利。</a:t>
            </a:r>
            <a:endParaRPr lang="zh-CN" altLang="en-US" sz="2000" dirty="0" smtClean="0">
              <a:latin typeface="微软雅黑" panose="020B0503020204020204" pitchFamily="34" charset="-122"/>
              <a:ea typeface="微软雅黑" panose="020B0503020204020204" pitchFamily="34" charset="-122"/>
            </a:endParaRPr>
          </a:p>
          <a:p>
            <a:pPr>
              <a:lnSpc>
                <a:spcPct val="90000"/>
              </a:lnSpc>
            </a:pPr>
            <a:endParaRPr lang="zh-CN" altLang="en-US" sz="2400" dirty="0" smtClean="0">
              <a:latin typeface="宋体" panose="02010600030101010101" pitchFamily="2" charset="-122"/>
            </a:endParaRPr>
          </a:p>
          <a:p>
            <a:pPr>
              <a:lnSpc>
                <a:spcPct val="90000"/>
              </a:lnSpc>
              <a:buFont typeface="Arial" panose="020B0604020202020204" pitchFamily="34" charset="0"/>
              <a:buNone/>
            </a:pPr>
            <a:r>
              <a:rPr lang="zh-CN" altLang="en-US" sz="2400" dirty="0" smtClean="0">
                <a:latin typeface="宋体" panose="02010600030101010101" pitchFamily="2" charset="-122"/>
              </a:rPr>
              <a:t>  </a:t>
            </a:r>
            <a:endParaRPr lang="zh-CN" altLang="en-US" sz="2400" dirty="0" smtClean="0">
              <a:latin typeface="宋体" panose="02010600030101010101" pitchFamily="2" charset="-122"/>
            </a:endParaRPr>
          </a:p>
        </p:txBody>
      </p:sp>
      <p:pic>
        <p:nvPicPr>
          <p:cNvPr id="2" name="图片 1"/>
          <p:cNvPicPr>
            <a:picLocks noChangeAspect="1"/>
          </p:cNvPicPr>
          <p:nvPr/>
        </p:nvPicPr>
        <p:blipFill>
          <a:blip r:embed="rId1"/>
          <a:stretch>
            <a:fillRect/>
          </a:stretch>
        </p:blipFill>
        <p:spPr>
          <a:xfrm>
            <a:off x="3588385" y="898525"/>
            <a:ext cx="5111115" cy="475551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p:cNvSpPr>
          <p:nvPr>
            <p:ph type="body" idx="1"/>
          </p:nvPr>
        </p:nvSpPr>
        <p:spPr>
          <a:xfrm>
            <a:off x="457200" y="692150"/>
            <a:ext cx="8229600" cy="5434013"/>
          </a:xfrm>
        </p:spPr>
        <p:txBody>
          <a:bodyPr/>
          <a:lstStyle/>
          <a:p>
            <a:pPr>
              <a:buFont typeface="Arial" panose="020B0604020202020204" pitchFamily="34" charset="0"/>
              <a:buNone/>
            </a:pPr>
            <a:endParaRPr lang="en-US" altLang="zh-CN" sz="2800" dirty="0" smtClean="0">
              <a:latin typeface="黑体" panose="02010609060101010101" pitchFamily="2" charset="-122"/>
              <a:ea typeface="黑体" panose="02010609060101010101" pitchFamily="2" charset="-122"/>
            </a:endParaRPr>
          </a:p>
          <a:p>
            <a:pPr>
              <a:buFont typeface="Arial" panose="020B0604020202020204" pitchFamily="34" charse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“左”倾教条主义错误的严重破坏</a:t>
            </a:r>
            <a:endParaRPr lang="zh-CN" altLang="en-US" sz="2000" b="1" dirty="0" smtClean="0">
              <a:solidFill>
                <a:srgbClr val="C00000"/>
              </a:solidFill>
              <a:latin typeface="黑体" panose="02010609060101010101" pitchFamily="2" charset="-122"/>
              <a:ea typeface="黑体" panose="02010609060101010101" pitchFamily="2" charset="-122"/>
            </a:endParaRPr>
          </a:p>
          <a:p>
            <a:pPr>
              <a:buFont typeface="Arial" panose="020B0604020202020204" pitchFamily="34" charset="0"/>
              <a:buNone/>
            </a:pPr>
            <a:endParaRPr lang="zh-CN" altLang="en-US" sz="2000" dirty="0" smtClean="0">
              <a:latin typeface="黑体" panose="02010609060101010101" pitchFamily="2" charset="-122"/>
              <a:ea typeface="黑体" panose="02010609060101010101" pitchFamily="2" charset="-122"/>
            </a:endParaRPr>
          </a:p>
          <a:p>
            <a:r>
              <a:rPr lang="zh-CN" altLang="en-US" sz="2000" dirty="0" smtClean="0">
                <a:latin typeface="微软雅黑" panose="020B0503020204020204" pitchFamily="34" charset="-122"/>
                <a:ea typeface="微软雅黑" panose="020B0503020204020204" pitchFamily="34" charset="-122"/>
              </a:rPr>
              <a:t>党的六届四中全会后，王明“左”倾</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教条主义方针开始在各地贯彻。</a:t>
            </a:r>
            <a:endParaRPr lang="zh-CN" altLang="en-US" sz="2000" dirty="0" smtClean="0">
              <a:latin typeface="微软雅黑" panose="020B0503020204020204" pitchFamily="34" charset="-122"/>
              <a:ea typeface="微软雅黑" panose="020B0503020204020204" pitchFamily="34" charset="-122"/>
            </a:endParaRPr>
          </a:p>
          <a:p>
            <a:r>
              <a:rPr lang="en-US" altLang="zh-CN" sz="2000" dirty="0" smtClean="0">
                <a:latin typeface="微软雅黑" panose="020B0503020204020204" pitchFamily="34" charset="-122"/>
                <a:ea typeface="微软雅黑" panose="020B0503020204020204" pitchFamily="34" charset="-122"/>
              </a:rPr>
              <a:t>1931</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11</a:t>
            </a:r>
            <a:r>
              <a:rPr lang="zh-CN" altLang="en-US" sz="2000" dirty="0" smtClean="0">
                <a:latin typeface="微软雅黑" panose="020B0503020204020204" pitchFamily="34" charset="-122"/>
                <a:ea typeface="微软雅黑" panose="020B0503020204020204" pitchFamily="34" charset="-122"/>
              </a:rPr>
              <a:t>月的赣南会议，毛泽东等人</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遭到排挤。</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朱德、周恩来等坚持从实际出发，运</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用前三次反“围剿”的成功经验，坚</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持正确的作战指导思想，抵制“左”</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倾军事冒险主义方针，取得了中央苏</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区第四次反“围剿”的胜利。</a:t>
            </a:r>
            <a:endParaRPr lang="zh-CN" altLang="en-US" sz="2000" dirty="0" smtClean="0">
              <a:latin typeface="微软雅黑" panose="020B0503020204020204" pitchFamily="34" charset="-122"/>
              <a:ea typeface="微软雅黑" panose="020B0503020204020204" pitchFamily="34" charset="-122"/>
            </a:endParaRPr>
          </a:p>
        </p:txBody>
      </p:sp>
      <p:pic>
        <p:nvPicPr>
          <p:cNvPr id="3" name="图片 2" descr="01000000000000119080877419428.jpg"/>
          <p:cNvPicPr>
            <a:picLocks noChangeAspect="1"/>
          </p:cNvPicPr>
          <p:nvPr/>
        </p:nvPicPr>
        <p:blipFill>
          <a:blip r:embed="rId1"/>
          <a:stretch>
            <a:fillRect/>
          </a:stretch>
        </p:blipFill>
        <p:spPr>
          <a:xfrm>
            <a:off x="5198110" y="798830"/>
            <a:ext cx="3934460" cy="526097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p:cNvSpPr>
          <p:nvPr>
            <p:ph type="body" idx="1"/>
          </p:nvPr>
        </p:nvSpPr>
        <p:spPr>
          <a:xfrm>
            <a:off x="356870" y="803275"/>
            <a:ext cx="8197850" cy="4906010"/>
          </a:xfrm>
        </p:spPr>
        <p:txBody>
          <a:bodyPr/>
          <a:lstStyle/>
          <a:p>
            <a:pPr>
              <a:spcBef>
                <a:spcPct val="55000"/>
              </a:spcBef>
              <a:spcAft>
                <a:spcPct val="55000"/>
              </a:spcAft>
            </a:pPr>
            <a:r>
              <a:rPr lang="en-US" altLang="zh-CN" sz="2000" dirty="0" smtClean="0">
                <a:latin typeface="微软雅黑" panose="020B0503020204020204" pitchFamily="34" charset="-122"/>
                <a:ea typeface="微软雅黑" panose="020B0503020204020204" pitchFamily="34" charset="-122"/>
              </a:rPr>
              <a:t>1933</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9</a:t>
            </a:r>
            <a:r>
              <a:rPr lang="zh-CN" altLang="en-US" sz="2000" dirty="0" smtClean="0">
                <a:latin typeface="微软雅黑" panose="020B0503020204020204" pitchFamily="34" charset="-122"/>
                <a:ea typeface="微软雅黑" panose="020B0503020204020204" pitchFamily="34" charset="-122"/>
              </a:rPr>
              <a:t>月之后，面对国民党发动的第五次“围剿”，博古、李德先后实行了军事冒险主义等错误方针。</a:t>
            </a:r>
            <a:endParaRPr lang="zh-CN" altLang="en-US" sz="2000" dirty="0" smtClean="0">
              <a:latin typeface="微软雅黑" panose="020B0503020204020204" pitchFamily="34" charset="-122"/>
              <a:ea typeface="微软雅黑" panose="020B0503020204020204" pitchFamily="34" charset="-122"/>
            </a:endParaRPr>
          </a:p>
          <a:p>
            <a:pPr>
              <a:spcBef>
                <a:spcPct val="30000"/>
              </a:spcBef>
              <a:spcAft>
                <a:spcPct val="3000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1934</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月，中央革命根据地第五次反“围剿”失败。</a:t>
            </a:r>
            <a:endParaRPr lang="zh-CN" altLang="en-US" sz="2000" dirty="0" smtClean="0">
              <a:latin typeface="微软雅黑" panose="020B0503020204020204" pitchFamily="34" charset="-122"/>
              <a:ea typeface="微软雅黑" panose="020B0503020204020204" pitchFamily="34" charset="-122"/>
            </a:endParaRPr>
          </a:p>
          <a:p>
            <a:pPr>
              <a:spcBef>
                <a:spcPct val="55000"/>
              </a:spcBef>
              <a:spcAft>
                <a:spcPct val="5500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中央红军被迫实行战略转移，撤离中央革命根据地，开始长征。</a:t>
            </a:r>
            <a:endParaRPr lang="zh-CN" altLang="en-US" sz="2000" dirty="0" smtClean="0">
              <a:latin typeface="微软雅黑" panose="020B0503020204020204" pitchFamily="34" charset="-122"/>
              <a:ea typeface="微软雅黑" panose="020B0503020204020204" pitchFamily="34" charset="-122"/>
            </a:endParaRPr>
          </a:p>
        </p:txBody>
      </p:sp>
      <p:pic>
        <p:nvPicPr>
          <p:cNvPr id="40964" name="Picture 6" descr="c8ea15ce36d3d539bb2f79e93087e950352ab08d"/>
          <p:cNvPicPr>
            <a:picLocks noChangeAspect="1" noChangeArrowheads="1"/>
          </p:cNvPicPr>
          <p:nvPr/>
        </p:nvPicPr>
        <p:blipFill>
          <a:blip r:embed="rId1"/>
          <a:srcRect/>
          <a:stretch>
            <a:fillRect/>
          </a:stretch>
        </p:blipFill>
        <p:spPr bwMode="auto">
          <a:xfrm>
            <a:off x="5215255" y="2849880"/>
            <a:ext cx="3566795" cy="2675890"/>
          </a:xfrm>
          <a:prstGeom prst="rect">
            <a:avLst/>
          </a:prstGeom>
          <a:noFill/>
          <a:ln w="9525">
            <a:noFill/>
            <a:miter lim="800000"/>
            <a:headEnd/>
            <a:tailEnd/>
          </a:ln>
        </p:spPr>
      </p:pic>
      <p:sp>
        <p:nvSpPr>
          <p:cNvPr id="2" name="文本框 1"/>
          <p:cNvSpPr txBox="1"/>
          <p:nvPr/>
        </p:nvSpPr>
        <p:spPr>
          <a:xfrm>
            <a:off x="1127760" y="5709285"/>
            <a:ext cx="2976880" cy="398780"/>
          </a:xfrm>
          <a:prstGeom prst="rect">
            <a:avLst/>
          </a:prstGeom>
          <a:noFill/>
        </p:spPr>
        <p:txBody>
          <a:bodyPr wrap="square" rtlCol="0">
            <a:spAutoFit/>
          </a:bodyPr>
          <a:p>
            <a:pPr algn="l"/>
            <a:r>
              <a:rPr lang="zh-CN" altLang="en-US" sz="2000">
                <a:solidFill>
                  <a:srgbClr val="FF0000"/>
                </a:solidFill>
                <a:latin typeface="微软雅黑" panose="020B0503020204020204" pitchFamily="34" charset="-122"/>
                <a:ea typeface="微软雅黑" panose="020B0503020204020204" pitchFamily="34" charset="-122"/>
              </a:rPr>
              <a:t>中央红军长征出发纪念碑</a:t>
            </a:r>
            <a:endParaRPr lang="zh-CN" altLang="en-US" sz="2000">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399530" y="5709285"/>
            <a:ext cx="1198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长征渡口</a:t>
            </a:r>
            <a:endParaRPr lang="zh-CN" altLang="en-US" sz="2000">
              <a:solidFill>
                <a:srgbClr val="FF000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50825" y="2849880"/>
            <a:ext cx="4883150" cy="274764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p:cNvSpPr>
          <p:nvPr>
            <p:ph type="body" idx="1"/>
          </p:nvPr>
        </p:nvSpPr>
        <p:spPr>
          <a:xfrm>
            <a:off x="357158" y="857232"/>
            <a:ext cx="8197878" cy="5451492"/>
          </a:xfrm>
        </p:spPr>
        <p:txBody>
          <a:bodyPr/>
          <a:lstStyle/>
          <a:p>
            <a:pPr marL="179705" algn="ctr">
              <a:spcBef>
                <a:spcPts val="600"/>
              </a:spcBef>
              <a:spcAft>
                <a:spcPts val="600"/>
              </a:spcAft>
              <a:buNone/>
            </a:pPr>
            <a:r>
              <a:rPr lang="en-US" altLang="zh-CN" sz="2800" b="1" dirty="0" smtClean="0"/>
              <a:t>         </a:t>
            </a:r>
            <a:r>
              <a:rPr lang="en-US" altLang="zh-CN" sz="24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筑梦中国 </a:t>
            </a:r>
            <a:r>
              <a:rPr lang="en-US" altLang="zh-CN" sz="24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spcBef>
                <a:spcPct val="55000"/>
              </a:spcBef>
              <a:spcAft>
                <a:spcPct val="55000"/>
              </a:spcAft>
            </a:pPr>
            <a:endParaRPr lang="zh-CN" altLang="en-US" sz="24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2" name="组合 11"/>
          <p:cNvGrpSpPr/>
          <p:nvPr/>
        </p:nvGrpSpPr>
        <p:grpSpPr>
          <a:xfrm>
            <a:off x="3091165" y="897556"/>
            <a:ext cx="432048" cy="432048"/>
            <a:chOff x="2168078" y="2148688"/>
            <a:chExt cx="795066" cy="795066"/>
          </a:xfrm>
        </p:grpSpPr>
        <p:sp>
          <p:nvSpPr>
            <p:cNvPr id="13" name="椭圆 12"/>
            <p:cNvSpPr/>
            <p:nvPr/>
          </p:nvSpPr>
          <p:spPr>
            <a:xfrm>
              <a:off x="2168078" y="2148688"/>
              <a:ext cx="795066" cy="795066"/>
            </a:xfrm>
            <a:prstGeom prst="ellipse">
              <a:avLst/>
            </a:prstGeom>
            <a:ln w="15875">
              <a:solidFill>
                <a:srgbClr val="C00000"/>
              </a:solid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sp>
          <p:nvSpPr>
            <p:cNvPr id="14" name="椭圆 13"/>
            <p:cNvSpPr/>
            <p:nvPr/>
          </p:nvSpPr>
          <p:spPr>
            <a:xfrm flipV="1">
              <a:off x="2478722" y="2307701"/>
              <a:ext cx="185515" cy="185515"/>
            </a:xfrm>
            <a:prstGeom prst="ellipse">
              <a:avLst/>
            </a:prstGeom>
            <a:ln w="12700">
              <a:solidFill>
                <a:srgbClr val="C00000"/>
              </a:solid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sp>
          <p:nvSpPr>
            <p:cNvPr id="15" name="椭圆 14"/>
            <p:cNvSpPr/>
            <p:nvPr/>
          </p:nvSpPr>
          <p:spPr>
            <a:xfrm flipV="1">
              <a:off x="2346211" y="2360705"/>
              <a:ext cx="132511" cy="132511"/>
            </a:xfrm>
            <a:prstGeom prst="ellipse">
              <a:avLst/>
            </a:prstGeom>
            <a:ln w="12700">
              <a:solidFill>
                <a:srgbClr val="C00000"/>
              </a:solid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sp>
          <p:nvSpPr>
            <p:cNvPr id="16" name="圆角矩形 16"/>
            <p:cNvSpPr/>
            <p:nvPr/>
          </p:nvSpPr>
          <p:spPr>
            <a:xfrm>
              <a:off x="2300589" y="2508094"/>
              <a:ext cx="376900" cy="250144"/>
            </a:xfrm>
            <a:prstGeom prst="roundRect">
              <a:avLst>
                <a:gd name="adj" fmla="val 12565"/>
              </a:avLst>
            </a:prstGeom>
            <a:noFill/>
            <a:ln w="12700">
              <a:solidFill>
                <a:srgbClr val="C00000"/>
              </a:solid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16200000">
              <a:off x="2641730" y="2543854"/>
              <a:ext cx="236893" cy="165374"/>
            </a:xfrm>
            <a:prstGeom prst="triangle">
              <a:avLst/>
            </a:prstGeom>
            <a:ln w="12700">
              <a:solidFill>
                <a:srgbClr val="C00000"/>
              </a:solid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sp>
          <p:nvSpPr>
            <p:cNvPr id="18" name="圆角矩形 18"/>
            <p:cNvSpPr/>
            <p:nvPr/>
          </p:nvSpPr>
          <p:spPr>
            <a:xfrm>
              <a:off x="2373512" y="2573131"/>
              <a:ext cx="231055" cy="132102"/>
            </a:xfrm>
            <a:prstGeom prst="roundRect">
              <a:avLst>
                <a:gd name="adj" fmla="val 12565"/>
              </a:avLst>
            </a:prstGeom>
            <a:solidFill>
              <a:srgbClr val="C00000"/>
            </a:solidFill>
            <a:ln w="12700">
              <a:noFill/>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grpSp>
      <p:pic>
        <p:nvPicPr>
          <p:cNvPr id="2" name="2. 《筑梦中国》第二集：中流击水">
            <a:hlinkClick r:id="" action="ppaction://media"/>
          </p:cNvPr>
          <p:cNvPicPr/>
          <p:nvPr>
            <a:videoFile r:link="rId1"/>
            <p:extLst>
              <p:ext uri="{DAA4B4D4-6D71-4841-9C94-3DE7FCFB9230}">
                <p14:media xmlns:p14="http://schemas.microsoft.com/office/powerpoint/2010/main" r:embed="rId2"/>
              </p:ext>
            </p:extLst>
          </p:nvPr>
        </p:nvPicPr>
        <p:blipFill>
          <a:blip r:embed="rId3"/>
          <a:stretch>
            <a:fillRect/>
          </a:stretch>
        </p:blipFill>
        <p:spPr>
          <a:xfrm>
            <a:off x="1663700" y="1586865"/>
            <a:ext cx="6304915" cy="39865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26" presetClass="emph" presetSubtype="0" repeatCount="indefinite" fill="hold" nodeType="withEffect">
                                  <p:stCondLst>
                                    <p:cond delay="0"/>
                                  </p:stCondLst>
                                  <p:childTnLst>
                                    <p:animEffect transition="out" filter="fade">
                                      <p:cBhvr>
                                        <p:cTn id="14" dur="1000" tmFilter="0, 0; .2, .5; .8, .5; 1, 0"/>
                                        <p:tgtEl>
                                          <p:spTgt spid="12"/>
                                        </p:tgtEl>
                                      </p:cBhvr>
                                    </p:animEffect>
                                    <p:animScale>
                                      <p:cBhvr>
                                        <p:cTn id="15" dur="50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video fullScrn="0">
              <p:cMediaNode>
                <p:cTn id="16" fill="hold" display="1">
                  <p:stCondLst>
                    <p:cond delay="indefinite"/>
                  </p:stCondLst>
                  <p:endCondLst>
                    <p:cond evt="onNext">
                      <p:tgtEl>
                        <p:sldTgt/>
                      </p:tgtEl>
                    </p:cond>
                    <p:cond evt="onPrev">
                      <p:tgtEl>
                        <p:sldTgt/>
                      </p:tgtEl>
                    </p:cond>
                  </p:endCondLst>
                </p:cTn>
                <p:tgtEl>
                  <p:spTgt spid="2"/>
                </p:tgtEl>
              </p:cMediaNode>
            </p:video>
            <p:seq concurrent="1" nextAc="seek">
              <p:cTn id="17" restart="whenNotActive" fill="hold" evtFilter="cancelBubble" nodeType="interactiveSeq">
                <p:stCondLst>
                  <p:cond evt="onClick" delay="0">
                    <p:tgtEl>
                      <p:spTgt spid="2"/>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additive="base">
                                        <p:cTn id="21"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457170" y="668318"/>
            <a:ext cx="8229600" cy="922338"/>
          </a:xfrm>
        </p:spPr>
        <p:txBody>
          <a:bodyPr/>
          <a:lstStyle/>
          <a:p>
            <a:pPr indent="-342900" algn="l" eaLnBrk="1" hangingPunct="1"/>
            <a:r>
              <a:rPr lang="zh-CN" altLang="en-US" sz="2400" b="1" spc="300" smtClean="0">
                <a:solidFill>
                  <a:srgbClr val="C00000"/>
                </a:solidFill>
                <a:latin typeface="微软雅黑" panose="020B0503020204020204" pitchFamily="34" charset="-122"/>
                <a:ea typeface="微软雅黑" panose="020B0503020204020204" pitchFamily="34" charset="-122"/>
                <a:cs typeface="+mn-cs"/>
              </a:rPr>
              <a:t>（三）坚定走自己的路：以农村包围城市、武装夺取     </a:t>
            </a:r>
            <a:br>
              <a:rPr lang="zh-CN" altLang="en-US" sz="2400" b="1" spc="300" smtClean="0">
                <a:solidFill>
                  <a:srgbClr val="C00000"/>
                </a:solidFill>
                <a:latin typeface="微软雅黑" panose="020B0503020204020204" pitchFamily="34" charset="-122"/>
                <a:ea typeface="微软雅黑" panose="020B0503020204020204" pitchFamily="34" charset="-122"/>
                <a:cs typeface="+mn-cs"/>
              </a:rPr>
            </a:br>
            <a:r>
              <a:rPr lang="zh-CN" altLang="en-US" sz="2400" b="1" spc="300" smtClean="0">
                <a:solidFill>
                  <a:srgbClr val="C00000"/>
                </a:solidFill>
                <a:latin typeface="微软雅黑" panose="020B0503020204020204" pitchFamily="34" charset="-122"/>
                <a:ea typeface="微软雅黑" panose="020B0503020204020204" pitchFamily="34" charset="-122"/>
                <a:cs typeface="+mn-cs"/>
              </a:rPr>
              <a:t>        政权</a:t>
            </a:r>
            <a:endParaRPr lang="zh-CN" altLang="en-US" sz="2400" b="1" spc="300" smtClean="0">
              <a:solidFill>
                <a:srgbClr val="C00000"/>
              </a:solidFill>
              <a:latin typeface="微软雅黑" panose="020B0503020204020204" pitchFamily="34" charset="-122"/>
              <a:ea typeface="微软雅黑" panose="020B0503020204020204" pitchFamily="34" charset="-122"/>
              <a:cs typeface="+mn-cs"/>
            </a:endParaRPr>
          </a:p>
        </p:txBody>
      </p:sp>
      <p:sp>
        <p:nvSpPr>
          <p:cNvPr id="41986" name="Rectangle 3"/>
          <p:cNvSpPr>
            <a:spLocks noGrp="1"/>
          </p:cNvSpPr>
          <p:nvPr>
            <p:ph type="body" idx="1"/>
          </p:nvPr>
        </p:nvSpPr>
        <p:spPr>
          <a:xfrm>
            <a:off x="269875" y="1766570"/>
            <a:ext cx="8294370" cy="4747260"/>
          </a:xfrm>
        </p:spPr>
        <p:txBody>
          <a:bodyPr/>
          <a:lstStyle/>
          <a:p>
            <a:pPr>
              <a:buFont typeface="Arial" panose="020B0604020202020204" pitchFamily="34" charset="0"/>
              <a:buNone/>
            </a:pPr>
            <a:r>
              <a:rPr lang="en-US" altLang="zh-CN" sz="2000" b="1" dirty="0" smtClean="0">
                <a:solidFill>
                  <a:srgbClr val="C00000"/>
                </a:solidFill>
                <a:latin typeface="黑体" panose="02010609060101010101" pitchFamily="2" charset="-122"/>
                <a:ea typeface="黑体" panose="02010609060101010101" pitchFamily="2"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遵义会议纠正错误路线</a:t>
            </a:r>
            <a:endPar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buFont typeface="Arial" panose="020B0604020202020204" pitchFamily="34" charset="0"/>
              <a:buNone/>
            </a:pPr>
            <a:endParaRPr lang="zh-CN" altLang="en-US" sz="2000" dirty="0" smtClean="0">
              <a:solidFill>
                <a:srgbClr val="C00000"/>
              </a:solidFill>
              <a:latin typeface="黑体" panose="02010609060101010101" pitchFamily="2" charset="-122"/>
              <a:ea typeface="黑体" panose="02010609060101010101" pitchFamily="2" charset="-122"/>
            </a:endParaRPr>
          </a:p>
          <a:p>
            <a:pPr algn="just"/>
            <a:r>
              <a:rPr lang="en-US" altLang="zh-CN" sz="2000" dirty="0" smtClean="0">
                <a:latin typeface="微软雅黑" panose="020B0503020204020204" pitchFamily="34" charset="-122"/>
                <a:ea typeface="微软雅黑" panose="020B0503020204020204" pitchFamily="34" charset="-122"/>
              </a:rPr>
              <a:t>1934</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17</a:t>
            </a:r>
            <a:r>
              <a:rPr lang="zh-CN" altLang="en-US" sz="2000" dirty="0" smtClean="0">
                <a:latin typeface="微软雅黑" panose="020B0503020204020204" pitchFamily="34" charset="-122"/>
                <a:ea typeface="微软雅黑" panose="020B0503020204020204" pitchFamily="34" charset="-122"/>
              </a:rPr>
              <a:t>日，中央红军主</a:t>
            </a:r>
            <a:endParaRPr lang="en-US" altLang="zh-CN" sz="2000" dirty="0" smtClean="0">
              <a:latin typeface="微软雅黑" panose="020B0503020204020204" pitchFamily="34" charset="-122"/>
              <a:ea typeface="微软雅黑" panose="020B0503020204020204" pitchFamily="34" charset="-122"/>
            </a:endParaRPr>
          </a:p>
          <a:p>
            <a:pPr algn="just">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力军团</a:t>
            </a:r>
            <a:r>
              <a:rPr lang="en-US" altLang="zh-CN" sz="2000" dirty="0" smtClean="0">
                <a:latin typeface="微软雅黑" panose="020B0503020204020204" pitchFamily="34" charset="-122"/>
                <a:ea typeface="微软雅黑" panose="020B0503020204020204" pitchFamily="34" charset="-122"/>
              </a:rPr>
              <a:t>8.6</a:t>
            </a:r>
            <a:r>
              <a:rPr lang="zh-CN" altLang="en-US" sz="2000" dirty="0" smtClean="0">
                <a:latin typeface="微软雅黑" panose="020B0503020204020204" pitchFamily="34" charset="-122"/>
                <a:ea typeface="微软雅黑" panose="020B0503020204020204" pitchFamily="34" charset="-122"/>
              </a:rPr>
              <a:t>万人由雩都（今于都）</a:t>
            </a:r>
            <a:endParaRPr lang="en-US" altLang="zh-CN" sz="2000" dirty="0" smtClean="0">
              <a:latin typeface="微软雅黑" panose="020B0503020204020204" pitchFamily="34" charset="-122"/>
              <a:ea typeface="微软雅黑" panose="020B0503020204020204" pitchFamily="34" charset="-122"/>
            </a:endParaRPr>
          </a:p>
          <a:p>
            <a:pPr algn="just">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南渡贡水，开始长征。</a:t>
            </a:r>
            <a:endParaRPr lang="zh-CN" altLang="en-US" sz="2000" dirty="0" smtClean="0">
              <a:latin typeface="微软雅黑" panose="020B0503020204020204" pitchFamily="34" charset="-122"/>
              <a:ea typeface="微软雅黑" panose="020B0503020204020204" pitchFamily="34" charset="-122"/>
            </a:endParaRPr>
          </a:p>
          <a:p>
            <a:pPr algn="just"/>
            <a:r>
              <a:rPr lang="zh-CN" altLang="en-US" sz="2000" dirty="0" smtClean="0">
                <a:latin typeface="微软雅黑" panose="020B0503020204020204" pitchFamily="34" charset="-122"/>
                <a:ea typeface="微软雅黑" panose="020B0503020204020204" pitchFamily="34" charset="-122"/>
              </a:rPr>
              <a:t>到</a:t>
            </a:r>
            <a:r>
              <a:rPr lang="en-US" altLang="zh-CN" sz="2000" dirty="0" smtClean="0">
                <a:latin typeface="微软雅黑" panose="020B0503020204020204" pitchFamily="34" charset="-122"/>
                <a:ea typeface="微软雅黑" panose="020B0503020204020204" pitchFamily="34" charset="-122"/>
              </a:rPr>
              <a:t>1934</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12</a:t>
            </a:r>
            <a:r>
              <a:rPr lang="zh-CN" altLang="en-US" sz="2000" dirty="0" smtClean="0">
                <a:latin typeface="微软雅黑" panose="020B0503020204020204" pitchFamily="34" charset="-122"/>
                <a:ea typeface="微软雅黑" panose="020B0503020204020204" pitchFamily="34" charset="-122"/>
              </a:rPr>
              <a:t>月初，中央红军突</a:t>
            </a:r>
            <a:endParaRPr lang="zh-CN" altLang="en-US" sz="2000" dirty="0" smtClean="0">
              <a:latin typeface="微软雅黑" panose="020B0503020204020204" pitchFamily="34" charset="-122"/>
              <a:ea typeface="微软雅黑" panose="020B0503020204020204" pitchFamily="34" charset="-122"/>
            </a:endParaRPr>
          </a:p>
          <a:p>
            <a:pPr marL="0" indent="0" algn="just">
              <a:buNone/>
            </a:pPr>
            <a:r>
              <a:rPr lang="zh-CN" altLang="en-US" sz="2000" dirty="0" smtClean="0">
                <a:latin typeface="微软雅黑" panose="020B0503020204020204" pitchFamily="34" charset="-122"/>
                <a:ea typeface="微软雅黑" panose="020B0503020204020204" pitchFamily="34" charset="-122"/>
              </a:rPr>
              <a:t>     破了敌人四道封锁线。</a:t>
            </a:r>
            <a:endParaRPr lang="zh-CN" altLang="en-US" sz="2000" dirty="0" smtClean="0">
              <a:latin typeface="微软雅黑" panose="020B0503020204020204" pitchFamily="34" charset="-122"/>
              <a:ea typeface="微软雅黑" panose="020B0503020204020204" pitchFamily="34" charset="-122"/>
            </a:endParaRPr>
          </a:p>
          <a:p>
            <a:pPr algn="just"/>
            <a:r>
              <a:rPr lang="zh-CN" altLang="en-US" sz="2000" dirty="0" smtClean="0">
                <a:latin typeface="微软雅黑" panose="020B0503020204020204" pitchFamily="34" charset="-122"/>
                <a:ea typeface="微软雅黑" panose="020B0503020204020204" pitchFamily="34" charset="-122"/>
              </a:rPr>
              <a:t>湘江战役后，中央红军锐减到</a:t>
            </a:r>
            <a:r>
              <a:rPr lang="en-US" altLang="zh-CN" sz="2000" dirty="0" smtClean="0">
                <a:latin typeface="微软雅黑" panose="020B0503020204020204" pitchFamily="34" charset="-122"/>
                <a:ea typeface="微软雅黑" panose="020B0503020204020204" pitchFamily="34" charset="-122"/>
              </a:rPr>
              <a:t>3</a:t>
            </a:r>
            <a:endParaRPr lang="en-US" altLang="zh-CN" sz="2000" dirty="0" smtClean="0">
              <a:latin typeface="微软雅黑" panose="020B0503020204020204" pitchFamily="34" charset="-122"/>
              <a:ea typeface="微软雅黑" panose="020B0503020204020204" pitchFamily="34" charset="-122"/>
            </a:endParaRPr>
          </a:p>
          <a:p>
            <a:pPr marL="0" indent="0" algn="just">
              <a:buNone/>
            </a:pPr>
            <a:r>
              <a:rPr lang="zh-CN" altLang="en-US" sz="2000" dirty="0" smtClean="0">
                <a:latin typeface="微软雅黑" panose="020B0503020204020204" pitchFamily="34" charset="-122"/>
                <a:ea typeface="微软雅黑" panose="020B0503020204020204" pitchFamily="34" charset="-122"/>
              </a:rPr>
              <a:t>     万余人。</a:t>
            </a:r>
            <a:endParaRPr lang="zh-CN" altLang="en-US" sz="2000" dirty="0" smtClean="0">
              <a:latin typeface="微软雅黑" panose="020B0503020204020204" pitchFamily="34" charset="-122"/>
              <a:ea typeface="微软雅黑" panose="020B0503020204020204" pitchFamily="34" charset="-122"/>
            </a:endParaRPr>
          </a:p>
          <a:p>
            <a:endParaRPr lang="zh-CN" altLang="en-US" dirty="0" smtClean="0"/>
          </a:p>
        </p:txBody>
      </p:sp>
      <p:pic>
        <p:nvPicPr>
          <p:cNvPr id="41987" name="Picture 12" descr="timg (2)"/>
          <p:cNvPicPr>
            <a:picLocks noChangeAspect="1" noChangeArrowheads="1"/>
          </p:cNvPicPr>
          <p:nvPr/>
        </p:nvPicPr>
        <p:blipFill>
          <a:blip r:embed="rId1"/>
          <a:srcRect/>
          <a:stretch>
            <a:fillRect/>
          </a:stretch>
        </p:blipFill>
        <p:spPr bwMode="auto">
          <a:xfrm>
            <a:off x="4434205" y="1546225"/>
            <a:ext cx="4569460" cy="4211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p:cNvSpPr>
          <p:nvPr>
            <p:ph type="body" idx="1"/>
          </p:nvPr>
        </p:nvSpPr>
        <p:spPr>
          <a:xfrm>
            <a:off x="457200" y="377825"/>
            <a:ext cx="8229600" cy="5576888"/>
          </a:xfrm>
        </p:spPr>
        <p:txBody>
          <a:bodyPr/>
          <a:lstStyle/>
          <a:p>
            <a:endParaRPr lang="en-US" altLang="zh-CN" sz="2400" dirty="0" smtClean="0">
              <a:latin typeface="黑体" panose="02010609060101010101" pitchFamily="2" charset="-122"/>
              <a:ea typeface="黑体" panose="02010609060101010101" pitchFamily="2" charset="-122"/>
            </a:endParaRPr>
          </a:p>
          <a:p>
            <a:r>
              <a:rPr lang="en-US" altLang="zh-CN" sz="2000" dirty="0" smtClean="0">
                <a:latin typeface="微软雅黑" panose="020B0503020204020204" pitchFamily="34" charset="-122"/>
                <a:ea typeface="微软雅黑" panose="020B0503020204020204" pitchFamily="34" charset="-122"/>
              </a:rPr>
              <a:t>1935</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15</a:t>
            </a:r>
            <a:r>
              <a:rPr lang="zh-CN" altLang="en-US" sz="2000" dirty="0" smtClean="0">
                <a:latin typeface="微软雅黑" panose="020B0503020204020204" pitchFamily="34" charset="-122"/>
                <a:ea typeface="微软雅黑" panose="020B0503020204020204" pitchFamily="34" charset="-122"/>
              </a:rPr>
              <a:t>日至</a:t>
            </a:r>
            <a:r>
              <a:rPr lang="en-US" altLang="zh-CN" sz="2000" dirty="0" smtClean="0">
                <a:latin typeface="微软雅黑" panose="020B0503020204020204" pitchFamily="34" charset="-122"/>
                <a:ea typeface="微软雅黑" panose="020B0503020204020204" pitchFamily="34" charset="-122"/>
              </a:rPr>
              <a:t>17</a:t>
            </a:r>
            <a:r>
              <a:rPr lang="zh-CN" altLang="en-US" sz="2000" dirty="0" smtClean="0">
                <a:latin typeface="微软雅黑" panose="020B0503020204020204" pitchFamily="34" charset="-122"/>
                <a:ea typeface="微软雅黑" panose="020B0503020204020204" pitchFamily="34" charset="-122"/>
              </a:rPr>
              <a:t>日，中央政治局在贵州遵义召开扩大会议</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400" dirty="0" smtClean="0">
                <a:latin typeface="黑体" panose="02010609060101010101" pitchFamily="2" charset="-122"/>
                <a:ea typeface="黑体" panose="02010609060101010101" pitchFamily="2" charset="-122"/>
              </a:rPr>
              <a:t>               </a:t>
            </a:r>
            <a:r>
              <a:rPr lang="zh-CN" altLang="en-US" sz="2000" dirty="0" smtClean="0">
                <a:solidFill>
                  <a:srgbClr val="FF0000"/>
                </a:solidFill>
                <a:latin typeface="黑体" panose="02010609060101010101" pitchFamily="2" charset="-122"/>
                <a:ea typeface="黑体" panose="02010609060101010101" pitchFamily="2" charset="-122"/>
              </a:rPr>
              <a:t>遵义会议开启了伟大的转折</a:t>
            </a:r>
            <a:endParaRPr lang="zh-CN" altLang="en-US" sz="2400" dirty="0" smtClean="0">
              <a:solidFill>
                <a:srgbClr val="FF0000"/>
              </a:solidFill>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a:p>
            <a:endParaRPr lang="en-US" altLang="zh-CN" sz="2400" dirty="0" smtClean="0">
              <a:latin typeface="黑体" panose="02010609060101010101" pitchFamily="2" charset="-122"/>
              <a:ea typeface="黑体" panose="02010609060101010101" pitchFamily="2" charset="-122"/>
            </a:endParaRPr>
          </a:p>
          <a:p>
            <a:endParaRPr lang="zh-CN" altLang="en-US" sz="2400" dirty="0" smtClean="0">
              <a:latin typeface="黑体" panose="02010609060101010101" pitchFamily="2" charset="-122"/>
              <a:ea typeface="黑体" panose="02010609060101010101" pitchFamily="2" charset="-122"/>
            </a:endParaRPr>
          </a:p>
          <a:p>
            <a:pPr>
              <a:buNone/>
            </a:pPr>
            <a:endParaRPr lang="zh-CN" altLang="en-US" sz="2000" b="1" dirty="0" smtClean="0">
              <a:latin typeface="黑体" panose="02010609060101010101" pitchFamily="2" charset="-122"/>
              <a:ea typeface="黑体" panose="02010609060101010101" pitchFamily="2" charset="-122"/>
            </a:endParaRPr>
          </a:p>
          <a:p>
            <a:pPr>
              <a:buNone/>
            </a:pPr>
            <a:r>
              <a:rPr lang="zh-CN" altLang="en-US" sz="2000" b="1" dirty="0" smtClean="0">
                <a:latin typeface="黑体" panose="02010609060101010101" pitchFamily="2" charset="-122"/>
                <a:ea typeface="黑体" panose="02010609060101010101" pitchFamily="2" charset="-122"/>
              </a:rPr>
              <a:t>                      </a:t>
            </a:r>
            <a:r>
              <a:rPr lang="zh-CN" altLang="en-US" sz="2000" dirty="0" smtClean="0">
                <a:latin typeface="黑体" panose="02010609060101010101" pitchFamily="2" charset="-122"/>
                <a:ea typeface="黑体" panose="02010609060101010101" pitchFamily="2" charset="-122"/>
              </a:rPr>
              <a:t> </a:t>
            </a:r>
            <a:endParaRPr lang="zh-CN" altLang="en-US" sz="2000" dirty="0" smtClean="0">
              <a:latin typeface="黑体" panose="02010609060101010101" pitchFamily="2" charset="-122"/>
              <a:ea typeface="黑体" panose="02010609060101010101" pitchFamily="2" charset="-122"/>
            </a:endParaRPr>
          </a:p>
          <a:p>
            <a:pPr>
              <a:buNone/>
            </a:pP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a:buNone/>
            </a:pP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a:buNone/>
            </a:pPr>
            <a:r>
              <a:rPr lang="zh-CN" altLang="en-US" sz="2000" dirty="0" smtClean="0">
                <a:solidFill>
                  <a:srgbClr val="FF0000"/>
                </a:solidFill>
                <a:latin typeface="微软雅黑" panose="020B0503020204020204" pitchFamily="34" charset="-122"/>
                <a:ea typeface="微软雅黑" panose="020B0503020204020204" pitchFamily="34" charset="-122"/>
              </a:rPr>
              <a:t>                                        </a:t>
            </a: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a:buNone/>
            </a:pPr>
            <a:r>
              <a:rPr lang="zh-CN" altLang="en-US" sz="2000" dirty="0" smtClean="0">
                <a:solidFill>
                  <a:srgbClr val="FF0000"/>
                </a:solidFill>
                <a:latin typeface="微软雅黑" panose="020B0503020204020204" pitchFamily="34" charset="-122"/>
                <a:ea typeface="微软雅黑" panose="020B0503020204020204" pitchFamily="34" charset="-122"/>
              </a:rPr>
              <a:t>                                           遵义会议旧址</a:t>
            </a:r>
            <a:endParaRPr lang="zh-CN" altLang="en-US" sz="2000" b="1" dirty="0" smtClean="0">
              <a:latin typeface="黑体" panose="02010609060101010101" pitchFamily="2" charset="-122"/>
              <a:ea typeface="黑体" panose="02010609060101010101" pitchFamily="2" charset="-122"/>
            </a:endParaRPr>
          </a:p>
          <a:p>
            <a:pPr>
              <a:buNone/>
            </a:pPr>
            <a:endParaRPr lang="zh-CN" altLang="en-US" sz="2000" b="1" dirty="0" smtClean="0">
              <a:latin typeface="黑体" panose="02010609060101010101" pitchFamily="2" charset="-122"/>
              <a:ea typeface="黑体" panose="02010609060101010101" pitchFamily="2" charset="-122"/>
            </a:endParaRPr>
          </a:p>
          <a:p>
            <a:pPr>
              <a:buNone/>
            </a:pPr>
            <a:r>
              <a:rPr lang="zh-CN" altLang="en-US" sz="2000" dirty="0" smtClean="0">
                <a:latin typeface="宋体" panose="02010600030101010101" pitchFamily="2" charset="-122"/>
              </a:rPr>
              <a:t>  </a:t>
            </a:r>
            <a:endParaRPr lang="zh-CN" altLang="en-US" sz="2000" dirty="0" smtClean="0">
              <a:latin typeface="微软雅黑" panose="020B0503020204020204" pitchFamily="34" charset="-122"/>
              <a:ea typeface="微软雅黑" panose="020B0503020204020204" pitchFamily="34" charset="-122"/>
            </a:endParaRPr>
          </a:p>
        </p:txBody>
      </p:sp>
      <p:pic>
        <p:nvPicPr>
          <p:cNvPr id="43011" name="Picture 5" descr="aa64034f78f0f736704d72b70755b319eac413d0"/>
          <p:cNvPicPr>
            <a:picLocks noChangeAspect="1" noChangeArrowheads="1"/>
          </p:cNvPicPr>
          <p:nvPr/>
        </p:nvPicPr>
        <p:blipFill>
          <a:blip r:embed="rId1" cstate="print"/>
          <a:srcRect/>
          <a:stretch>
            <a:fillRect/>
          </a:stretch>
        </p:blipFill>
        <p:spPr bwMode="auto">
          <a:xfrm>
            <a:off x="1296670" y="1793240"/>
            <a:ext cx="6550660" cy="3686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p:cNvSpPr>
          <p:nvPr>
            <p:ph type="body" idx="1"/>
          </p:nvPr>
        </p:nvSpPr>
        <p:spPr>
          <a:xfrm>
            <a:off x="457200" y="381635"/>
            <a:ext cx="8229600" cy="5360988"/>
          </a:xfrm>
        </p:spPr>
        <p:txBody>
          <a:bodyPr/>
          <a:lstStyle/>
          <a:p>
            <a:endParaRPr lang="en-US" altLang="zh-CN" sz="2000" b="1" dirty="0" smtClean="0">
              <a:latin typeface="微软雅黑" panose="020B0503020204020204" pitchFamily="34" charset="-122"/>
              <a:ea typeface="微软雅黑" panose="020B0503020204020204" pitchFamily="34" charset="-122"/>
            </a:endParaRPr>
          </a:p>
          <a:p>
            <a:pPr>
              <a:buNone/>
            </a:pPr>
            <a:r>
              <a:rPr lang="en-US" altLang="zh-CN" sz="2000" b="1"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遵义会议明确回答了红军的战略战术方面的是非问题，严厉批评了博古、李德在军事上所犯的严重错误，</a:t>
            </a:r>
            <a:r>
              <a:rPr lang="zh-CN" altLang="en-US" sz="2000" dirty="0" smtClean="0">
                <a:latin typeface="微软雅黑" panose="020B0503020204020204" pitchFamily="34" charset="-122"/>
                <a:ea typeface="微软雅黑" panose="020B0503020204020204" pitchFamily="34" charset="-122"/>
                <a:sym typeface="+mn-ea"/>
              </a:rPr>
              <a:t>取消了博古、李德的最高指挥权，</a:t>
            </a:r>
            <a:r>
              <a:rPr lang="zh-CN" altLang="en-US" sz="2000" dirty="0" smtClean="0">
                <a:latin typeface="微软雅黑" panose="020B0503020204020204" pitchFamily="34" charset="-122"/>
                <a:ea typeface="微软雅黑" panose="020B0503020204020204" pitchFamily="34" charset="-122"/>
              </a:rPr>
              <a:t>结束了</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左</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倾教条主义错误在中央的统治，确立了毛泽东在中共中央和红军的领导地位。</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遵义会议是党的历史上一个</a:t>
            </a:r>
            <a:r>
              <a:rPr lang="zh-CN" altLang="en-US" sz="2000" dirty="0" smtClean="0">
                <a:solidFill>
                  <a:srgbClr val="FF0000"/>
                </a:solidFill>
                <a:latin typeface="微软雅黑" panose="020B0503020204020204" pitchFamily="34" charset="-122"/>
                <a:ea typeface="微软雅黑" panose="020B0503020204020204" pitchFamily="34" charset="-122"/>
              </a:rPr>
              <a:t>生死攸关的转折点</a:t>
            </a:r>
            <a:r>
              <a:rPr lang="zh-CN" altLang="en-US" sz="2000" dirty="0" smtClean="0">
                <a:latin typeface="微软雅黑" panose="020B0503020204020204" pitchFamily="34" charset="-122"/>
                <a:ea typeface="微软雅黑" panose="020B0503020204020204" pitchFamily="34" charset="-122"/>
              </a:rPr>
              <a:t>，它标志着中共共产党在政治上开始走向成熟。</a:t>
            </a:r>
            <a:endParaRPr lang="zh-CN" altLang="en-US" sz="2000" dirty="0" smtClean="0">
              <a:latin typeface="微软雅黑" panose="020B0503020204020204" pitchFamily="34" charset="-122"/>
              <a:ea typeface="微软雅黑" panose="020B0503020204020204" pitchFamily="34" charset="-122"/>
            </a:endParaRPr>
          </a:p>
        </p:txBody>
      </p:sp>
      <p:pic>
        <p:nvPicPr>
          <p:cNvPr id="44035" name="Picture 4" descr="8d5494eef01f3a29d55177609e25bc315d607c87"/>
          <p:cNvPicPr>
            <a:picLocks noChangeAspect="1" noChangeArrowheads="1"/>
          </p:cNvPicPr>
          <p:nvPr/>
        </p:nvPicPr>
        <p:blipFill>
          <a:blip r:embed="rId1"/>
          <a:srcRect/>
          <a:stretch>
            <a:fillRect/>
          </a:stretch>
        </p:blipFill>
        <p:spPr bwMode="auto">
          <a:xfrm>
            <a:off x="1198880" y="2948940"/>
            <a:ext cx="5330825" cy="3197225"/>
          </a:xfrm>
          <a:prstGeom prst="rect">
            <a:avLst/>
          </a:prstGeom>
          <a:noFill/>
          <a:ln w="9525">
            <a:noFill/>
            <a:miter lim="800000"/>
            <a:headEnd/>
            <a:tailEnd/>
          </a:ln>
        </p:spPr>
      </p:pic>
      <p:sp>
        <p:nvSpPr>
          <p:cNvPr id="2" name="文本框 1"/>
          <p:cNvSpPr txBox="1"/>
          <p:nvPr/>
        </p:nvSpPr>
        <p:spPr>
          <a:xfrm>
            <a:off x="6757670" y="3956050"/>
            <a:ext cx="1706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遵义会议画像</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p:cNvSpPr>
          <p:nvPr>
            <p:ph type="body" idx="1"/>
          </p:nvPr>
        </p:nvSpPr>
        <p:spPr>
          <a:xfrm>
            <a:off x="504190" y="817880"/>
            <a:ext cx="8135620" cy="5017135"/>
          </a:xfrm>
        </p:spPr>
        <p:txBody>
          <a:bodyPr/>
          <a:lstStyle/>
          <a:p>
            <a:pPr latinLnBrk="0">
              <a:lnSpc>
                <a:spcPct val="150000"/>
              </a:lnSpc>
              <a:spcBef>
                <a:spcPts val="0"/>
              </a:spcBef>
              <a:buFont typeface="Arial" panose="020B0604020202020204" pitchFamily="34" charse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万里征途入陕甘</a:t>
            </a:r>
            <a:endParaRPr lang="zh-CN" altLang="en-US" sz="20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2000" dirty="0" smtClean="0">
                <a:latin typeface="微软雅黑" panose="020B0503020204020204" pitchFamily="34" charset="-122"/>
                <a:ea typeface="微软雅黑" panose="020B0503020204020204" pitchFamily="34" charset="-122"/>
              </a:rPr>
              <a:t>                                                                                </a:t>
            </a:r>
            <a:r>
              <a:rPr lang="zh-CN" altLang="en-US" sz="2400" dirty="0" smtClean="0">
                <a:solidFill>
                  <a:srgbClr val="FF0000"/>
                </a:solidFill>
                <a:latin typeface="微软雅黑" panose="020B0503020204020204" pitchFamily="34" charset="-122"/>
                <a:ea typeface="微软雅黑" panose="020B0503020204020204" pitchFamily="34" charset="-122"/>
                <a:sym typeface="+mn-ea"/>
              </a:rPr>
              <a:t>七律·长征</a:t>
            </a:r>
            <a:endParaRPr lang="zh-CN" altLang="en-US" sz="24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毛泽东</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红军不怕远征难，</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万水千山只等闲。</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五岭逶迤腾细浪，</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乌蒙磅礴走泥丸。</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金沙水拍云崖暖，</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大渡桥横铁索寒。</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更喜岷山千里雪，</a:t>
            </a:r>
            <a:endParaRPr lang="zh-CN" altLang="en-US" sz="1800" dirty="0" smtClean="0">
              <a:latin typeface="微软雅黑" panose="020B0503020204020204" pitchFamily="34" charset="-122"/>
              <a:ea typeface="微软雅黑" panose="020B0503020204020204" pitchFamily="34" charset="-122"/>
            </a:endParaRPr>
          </a:p>
          <a:p>
            <a:pPr marL="0" indent="0">
              <a:lnSpc>
                <a:spcPct val="110000"/>
              </a:lnSpc>
              <a:spcAft>
                <a:spcPct val="15000"/>
              </a:spcAft>
              <a:buNone/>
            </a:pPr>
            <a:r>
              <a:rPr lang="zh-CN" altLang="en-US" sz="1800" dirty="0" smtClean="0">
                <a:latin typeface="微软雅黑" panose="020B0503020204020204" pitchFamily="34" charset="-122"/>
                <a:ea typeface="微软雅黑" panose="020B0503020204020204" pitchFamily="34" charset="-122"/>
                <a:sym typeface="+mn-ea"/>
              </a:rPr>
              <a:t>                                                                                      三军过后尽开颜。</a:t>
            </a:r>
            <a:endParaRPr lang="zh-CN" altLang="en-US" sz="1800" dirty="0" smtClean="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04190" y="1492885"/>
            <a:ext cx="5386070" cy="4211955"/>
          </a:xfrm>
          <a:prstGeom prst="rect">
            <a:avLst/>
          </a:prstGeom>
        </p:spPr>
      </p:pic>
      <p:sp>
        <p:nvSpPr>
          <p:cNvPr id="4" name="文本框 3"/>
          <p:cNvSpPr txBox="1"/>
          <p:nvPr/>
        </p:nvSpPr>
        <p:spPr>
          <a:xfrm>
            <a:off x="1405255" y="5835015"/>
            <a:ext cx="3484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中国工农红军长征线路示意图</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p:cNvSpPr>
          <p:nvPr>
            <p:ph type="body" idx="1"/>
          </p:nvPr>
        </p:nvSpPr>
        <p:spPr>
          <a:xfrm>
            <a:off x="587375" y="846121"/>
            <a:ext cx="8229600" cy="5165742"/>
          </a:xfrm>
        </p:spPr>
        <p:txBody>
          <a:bodyPr/>
          <a:lstStyle/>
          <a:p>
            <a:pPr>
              <a:lnSpc>
                <a:spcPct val="110000"/>
              </a:lnSpc>
              <a:spcAft>
                <a:spcPct val="15000"/>
              </a:spcAft>
            </a:pPr>
            <a:r>
              <a:rPr lang="en-US" altLang="zh-CN" sz="2000" dirty="0" smtClean="0">
                <a:latin typeface="微软雅黑" panose="020B0503020204020204" pitchFamily="34" charset="-122"/>
                <a:ea typeface="微软雅黑" panose="020B0503020204020204" pitchFamily="34" charset="-122"/>
              </a:rPr>
              <a:t>1935</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19</a:t>
            </a:r>
            <a:r>
              <a:rPr lang="zh-CN" altLang="en-US" sz="2000" dirty="0" smtClean="0">
                <a:latin typeface="微软雅黑" panose="020B0503020204020204" pitchFamily="34" charset="-122"/>
                <a:ea typeface="微软雅黑" panose="020B0503020204020204" pitchFamily="34" charset="-122"/>
              </a:rPr>
              <a:t>日，中国工农红军陕甘支队抵达陕甘根据地的吴起镇（今吴起县） 。</a:t>
            </a: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r>
              <a:rPr lang="en-US" altLang="zh-CN" sz="2000" dirty="0" smtClean="0">
                <a:latin typeface="微软雅黑" panose="020B0503020204020204" pitchFamily="34" charset="-122"/>
                <a:ea typeface="微软雅黑" panose="020B0503020204020204" pitchFamily="34" charset="-122"/>
              </a:rPr>
              <a:t>1936</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10</a:t>
            </a:r>
            <a:r>
              <a:rPr lang="zh-CN" altLang="en-US" sz="2000" dirty="0" smtClean="0">
                <a:latin typeface="微软雅黑" panose="020B0503020204020204" pitchFamily="34" charset="-122"/>
                <a:ea typeface="微软雅黑" panose="020B0503020204020204" pitchFamily="34" charset="-122"/>
              </a:rPr>
              <a:t>月，在坚决反对张国焘分裂主义的斗争中，三大主力红军会师，完成了长征。</a:t>
            </a: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0"/>
              </a:spcBef>
            </a:pPr>
            <a:r>
              <a:rPr lang="zh-CN" altLang="en-US" sz="2000" dirty="0" smtClean="0">
                <a:latin typeface="微软雅黑" panose="020B0503020204020204" pitchFamily="34" charset="-122"/>
                <a:ea typeface="微软雅黑" panose="020B0503020204020204" pitchFamily="34" charset="-122"/>
              </a:rPr>
              <a:t>中国工农红军胜利完成跨越十几个省、总行程达数万里的长征，创造出中国乃至世界革命史上的伟大奇迹。</a:t>
            </a:r>
            <a:endParaRPr lang="zh-CN" altLang="en-US" sz="2000"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714500" y="2420620"/>
            <a:ext cx="5715000" cy="27336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2928609" y="1927851"/>
            <a:ext cx="5616575" cy="3538855"/>
          </a:xfrm>
          <a:prstGeom prst="rect">
            <a:avLst/>
          </a:prstGeom>
          <a:noFill/>
          <a:ln w="9525">
            <a:noFill/>
            <a:miter lim="800000"/>
          </a:ln>
        </p:spPr>
        <p:txBody>
          <a:bodyPr>
            <a:spAutoFit/>
          </a:bodyPr>
          <a:lstStyle/>
          <a:p>
            <a:pPr algn="just">
              <a:lnSpc>
                <a:spcPct val="110000"/>
              </a:lnSpc>
              <a:spcBef>
                <a:spcPct val="15000"/>
              </a:spcBef>
              <a:spcAft>
                <a:spcPct val="15000"/>
              </a:spcAft>
            </a:pPr>
            <a:r>
              <a:rPr lang="zh-CN" altLang="en-US" spc="300" dirty="0" smtClean="0">
                <a:latin typeface="微软雅黑" panose="020B0503020204020204" pitchFamily="34" charset="-122"/>
                <a:ea typeface="微软雅黑" panose="020B0503020204020204" pitchFamily="34" charset="-122"/>
              </a:rPr>
              <a:t>    左权，</a:t>
            </a:r>
            <a:r>
              <a:rPr lang="zh-CN" altLang="en-US" spc="300" dirty="0">
                <a:latin typeface="微软雅黑" panose="020B0503020204020204" pitchFamily="34" charset="-122"/>
                <a:ea typeface="微软雅黑" panose="020B0503020204020204" pitchFamily="34" charset="-122"/>
              </a:rPr>
              <a:t>又名左字林，</a:t>
            </a:r>
            <a:r>
              <a:rPr lang="en-US" altLang="zh-CN" spc="300" dirty="0">
                <a:latin typeface="微软雅黑" panose="020B0503020204020204" pitchFamily="34" charset="-122"/>
                <a:ea typeface="微软雅黑" panose="020B0503020204020204" pitchFamily="34" charset="-122"/>
              </a:rPr>
              <a:t>1905</a:t>
            </a:r>
            <a:r>
              <a:rPr lang="zh-CN" altLang="en-US" spc="300" dirty="0">
                <a:latin typeface="微软雅黑" panose="020B0503020204020204" pitchFamily="34" charset="-122"/>
                <a:ea typeface="微软雅黑" panose="020B0503020204020204" pitchFamily="34" charset="-122"/>
              </a:rPr>
              <a:t>年生，湖南醴陵人</a:t>
            </a:r>
            <a:r>
              <a:rPr lang="zh-CN" altLang="en-US" spc="300" dirty="0" smtClean="0">
                <a:latin typeface="微软雅黑" panose="020B0503020204020204" pitchFamily="34" charset="-122"/>
                <a:ea typeface="微软雅黑" panose="020B0503020204020204" pitchFamily="34" charset="-122"/>
              </a:rPr>
              <a:t>。</a:t>
            </a:r>
            <a:r>
              <a:rPr lang="en-US" altLang="zh-CN" spc="300" dirty="0">
                <a:latin typeface="微软雅黑" panose="020B0503020204020204" pitchFamily="34" charset="-122"/>
                <a:ea typeface="微软雅黑" panose="020B0503020204020204" pitchFamily="34" charset="-122"/>
              </a:rPr>
              <a:t> 1925</a:t>
            </a:r>
            <a:r>
              <a:rPr lang="zh-CN" altLang="en-US" spc="300" dirty="0">
                <a:latin typeface="微软雅黑" panose="020B0503020204020204" pitchFamily="34" charset="-122"/>
                <a:ea typeface="微软雅黑" panose="020B0503020204020204" pitchFamily="34" charset="-122"/>
              </a:rPr>
              <a:t>年加入中国共产党，同年赴苏联留学深造。</a:t>
            </a:r>
            <a:r>
              <a:rPr lang="en-US" altLang="zh-CN" spc="300" dirty="0">
                <a:latin typeface="微软雅黑" panose="020B0503020204020204" pitchFamily="34" charset="-122"/>
                <a:ea typeface="微软雅黑" panose="020B0503020204020204" pitchFamily="34" charset="-122"/>
              </a:rPr>
              <a:t>1930</a:t>
            </a:r>
            <a:r>
              <a:rPr lang="zh-CN" altLang="en-US" spc="300" dirty="0">
                <a:latin typeface="微软雅黑" panose="020B0503020204020204" pitchFamily="34" charset="-122"/>
                <a:ea typeface="微软雅黑" panose="020B0503020204020204" pitchFamily="34" charset="-122"/>
              </a:rPr>
              <a:t>年回国后，被派到中央革命根据地工作，参加了中央苏区历次反“围剿”作战和长征。抗战时期，任八路军副参谋长。</a:t>
            </a:r>
            <a:r>
              <a:rPr lang="en-US" altLang="zh-CN" spc="300" dirty="0">
                <a:latin typeface="微软雅黑" panose="020B0503020204020204" pitchFamily="34" charset="-122"/>
                <a:ea typeface="微软雅黑" panose="020B0503020204020204" pitchFamily="34" charset="-122"/>
              </a:rPr>
              <a:t>1942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5</a:t>
            </a:r>
            <a:r>
              <a:rPr lang="zh-CN" altLang="en-US" spc="300" dirty="0">
                <a:latin typeface="微软雅黑" panose="020B0503020204020204" pitchFamily="34" charset="-122"/>
                <a:ea typeface="微软雅黑" panose="020B0503020204020204" pitchFamily="34" charset="-122"/>
              </a:rPr>
              <a:t>月，在山西辽县（今左权）与日军激战，不幸牺牲，时年</a:t>
            </a:r>
            <a:r>
              <a:rPr lang="en-US" altLang="zh-CN" spc="300" dirty="0">
                <a:latin typeface="微软雅黑" panose="020B0503020204020204" pitchFamily="34" charset="-122"/>
                <a:ea typeface="微软雅黑" panose="020B0503020204020204" pitchFamily="34" charset="-122"/>
              </a:rPr>
              <a:t>37</a:t>
            </a:r>
            <a:r>
              <a:rPr lang="zh-CN" altLang="en-US" spc="300" dirty="0">
                <a:latin typeface="微软雅黑" panose="020B0503020204020204" pitchFamily="34" charset="-122"/>
                <a:ea typeface="微软雅黑" panose="020B0503020204020204" pitchFamily="34" charset="-122"/>
              </a:rPr>
              <a:t>岁。</a:t>
            </a:r>
            <a:endParaRPr lang="zh-CN" altLang="en-US" spc="300" dirty="0">
              <a:latin typeface="微软雅黑" panose="020B0503020204020204" pitchFamily="34" charset="-122"/>
              <a:ea typeface="微软雅黑" panose="020B0503020204020204" pitchFamily="34" charset="-122"/>
            </a:endParaRPr>
          </a:p>
          <a:p>
            <a:pPr algn="just">
              <a:lnSpc>
                <a:spcPct val="110000"/>
              </a:lnSpc>
              <a:spcBef>
                <a:spcPct val="15000"/>
              </a:spcBef>
              <a:spcAft>
                <a:spcPct val="15000"/>
              </a:spcAft>
            </a:pPr>
            <a:r>
              <a:rPr lang="zh-CN" altLang="en-US" spc="300" dirty="0">
                <a:latin typeface="微软雅黑" panose="020B0503020204020204" pitchFamily="34" charset="-122"/>
                <a:ea typeface="微软雅黑" panose="020B0503020204020204" pitchFamily="34" charset="-122"/>
              </a:rPr>
              <a:t>    诚如左权在其信中写的那样，千百万中国共产党人始终坚定</a:t>
            </a:r>
            <a:r>
              <a:rPr lang="zh-CN" altLang="en-US" spc="300" dirty="0">
                <a:solidFill>
                  <a:srgbClr val="FF0000"/>
                </a:solidFill>
                <a:latin typeface="微软雅黑" panose="020B0503020204020204" pitchFamily="34" charset="-122"/>
                <a:ea typeface="微软雅黑" panose="020B0503020204020204" pitchFamily="34" charset="-122"/>
              </a:rPr>
              <a:t>中国革命必胜</a:t>
            </a:r>
            <a:r>
              <a:rPr lang="zh-CN" altLang="en-US" spc="300" dirty="0">
                <a:latin typeface="微软雅黑" panose="020B0503020204020204" pitchFamily="34" charset="-122"/>
                <a:ea typeface="微软雅黑" panose="020B0503020204020204" pitchFamily="34" charset="-122"/>
              </a:rPr>
              <a:t>的信念，不怕艰苦，敢于牺牲，探索以</a:t>
            </a:r>
            <a:r>
              <a:rPr lang="zh-CN" altLang="en-US" spc="300" dirty="0">
                <a:solidFill>
                  <a:srgbClr val="FF0000"/>
                </a:solidFill>
                <a:latin typeface="微软雅黑" panose="020B0503020204020204" pitchFamily="34" charset="-122"/>
                <a:ea typeface="微软雅黑" panose="020B0503020204020204" pitchFamily="34" charset="-122"/>
              </a:rPr>
              <a:t>农村包围城市、武装夺取政权</a:t>
            </a:r>
            <a:r>
              <a:rPr lang="zh-CN" altLang="en-US" spc="300" dirty="0">
                <a:latin typeface="微软雅黑" panose="020B0503020204020204" pitchFamily="34" charset="-122"/>
                <a:ea typeface="微软雅黑" panose="020B0503020204020204" pitchFamily="34" charset="-122"/>
              </a:rPr>
              <a:t>这一革命道路，并最终走向了成功。</a:t>
            </a:r>
            <a:endParaRPr lang="zh-CN" altLang="en-US" spc="300" dirty="0">
              <a:latin typeface="微软雅黑" panose="020B0503020204020204" pitchFamily="34" charset="-122"/>
              <a:ea typeface="微软雅黑" panose="020B0503020204020204" pitchFamily="34" charset="-122"/>
            </a:endParaRPr>
          </a:p>
        </p:txBody>
      </p:sp>
      <p:pic>
        <p:nvPicPr>
          <p:cNvPr id="19460" name="Picture 14" descr="1"/>
          <p:cNvPicPr>
            <a:picLocks noChangeAspect="1" noChangeArrowheads="1"/>
          </p:cNvPicPr>
          <p:nvPr/>
        </p:nvPicPr>
        <p:blipFill>
          <a:blip r:embed="rId1"/>
          <a:srcRect/>
          <a:stretch>
            <a:fillRect/>
          </a:stretch>
        </p:blipFill>
        <p:spPr bwMode="auto">
          <a:xfrm>
            <a:off x="499110" y="2259330"/>
            <a:ext cx="2189480" cy="26422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4377184" y="947450"/>
            <a:ext cx="1785950"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人物介绍</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2758258" y="1701567"/>
            <a:ext cx="5702174" cy="0"/>
          </a:xfrm>
          <a:prstGeom prst="line">
            <a:avLst/>
          </a:prstGeom>
          <a:ln w="19050" cmpd="dbl">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43042" y="1571612"/>
            <a:ext cx="5722705" cy="2500330"/>
          </a:xfrm>
          <a:prstGeom prst="rect">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48130" name="Rectangle 3"/>
          <p:cNvSpPr>
            <a:spLocks noGrp="1"/>
          </p:cNvSpPr>
          <p:nvPr>
            <p:ph type="body" idx="1"/>
          </p:nvPr>
        </p:nvSpPr>
        <p:spPr>
          <a:xfrm>
            <a:off x="457200" y="857232"/>
            <a:ext cx="8075613" cy="3357586"/>
          </a:xfrm>
        </p:spPr>
        <p:txBody>
          <a:bodyPr/>
          <a:lstStyle/>
          <a:p>
            <a:pPr>
              <a:lnSpc>
                <a:spcPct val="125000"/>
              </a:lnSpc>
              <a:spcBef>
                <a:spcPct val="40000"/>
              </a:spcBef>
              <a:spcAft>
                <a:spcPct val="40000"/>
              </a:spcAft>
            </a:pPr>
            <a:r>
              <a:rPr lang="zh-CN" altLang="en-US" sz="2000" dirty="0" smtClean="0">
                <a:solidFill>
                  <a:srgbClr val="C00000"/>
                </a:solidFill>
                <a:latin typeface="黑体" panose="02010609060101010101" pitchFamily="2" charset="-122"/>
                <a:ea typeface="黑体" panose="02010609060101010101" pitchFamily="2" charset="-122"/>
              </a:rPr>
              <a:t>毛泽东高度评价长征的历史意义：</a:t>
            </a:r>
            <a:endParaRPr lang="zh-CN" altLang="en-US" sz="2000" dirty="0" smtClean="0">
              <a:solidFill>
                <a:srgbClr val="C00000"/>
              </a:solidFill>
              <a:latin typeface="黑体" panose="02010609060101010101" pitchFamily="2" charset="-122"/>
              <a:ea typeface="黑体" panose="02010609060101010101" pitchFamily="2" charset="-122"/>
            </a:endParaRPr>
          </a:p>
          <a:p>
            <a:pPr>
              <a:lnSpc>
                <a:spcPct val="120000"/>
              </a:lnSpc>
              <a:spcBef>
                <a:spcPct val="15000"/>
              </a:spcBef>
              <a:spcAft>
                <a:spcPct val="15000"/>
              </a:spcAft>
              <a:buFont typeface="Arial" panose="020B0604020202020204" pitchFamily="34" charset="0"/>
              <a:buNone/>
            </a:pPr>
            <a:r>
              <a:rPr lang="zh-CN" altLang="en-US" sz="2000" b="1" dirty="0" smtClean="0">
                <a:latin typeface="楷体_GB2312" pitchFamily="49" charset="-122"/>
                <a:ea typeface="楷体_GB2312" pitchFamily="49" charset="-122"/>
              </a:rPr>
              <a:t>       </a:t>
            </a:r>
            <a:endParaRPr lang="en-US" altLang="zh-CN" sz="2000" b="1" dirty="0" smtClean="0">
              <a:latin typeface="楷体_GB2312" pitchFamily="49" charset="-122"/>
              <a:ea typeface="楷体_GB2312" pitchFamily="49" charset="-122"/>
            </a:endParaRPr>
          </a:p>
          <a:p>
            <a:pPr>
              <a:lnSpc>
                <a:spcPct val="120000"/>
              </a:lnSpc>
              <a:spcBef>
                <a:spcPct val="15000"/>
              </a:spcBef>
              <a:spcAft>
                <a:spcPct val="15000"/>
              </a:spcAft>
              <a:buFont typeface="Arial" panose="020B0604020202020204" pitchFamily="34" charset="0"/>
              <a:buNone/>
            </a:pPr>
            <a:r>
              <a:rPr lang="en-US" altLang="zh-CN" sz="2000" b="1" dirty="0" smtClean="0">
                <a:solidFill>
                  <a:schemeClr val="bg1"/>
                </a:solidFill>
                <a:latin typeface="楷体_GB2312" pitchFamily="49" charset="-122"/>
                <a:ea typeface="楷体_GB2312" pitchFamily="49" charset="-122"/>
              </a:rPr>
              <a:t>        </a:t>
            </a:r>
            <a:endParaRPr lang="en-US" altLang="zh-CN" sz="2000" b="1" dirty="0" smtClean="0">
              <a:solidFill>
                <a:schemeClr val="bg1"/>
              </a:solidFill>
              <a:latin typeface="楷体_GB2312" pitchFamily="49" charset="-122"/>
              <a:ea typeface="楷体_GB2312" pitchFamily="49" charset="-122"/>
            </a:endParaRPr>
          </a:p>
          <a:p>
            <a:pPr>
              <a:lnSpc>
                <a:spcPct val="120000"/>
              </a:lnSpc>
              <a:spcBef>
                <a:spcPct val="15000"/>
              </a:spcBef>
              <a:spcAft>
                <a:spcPct val="15000"/>
              </a:spcAft>
              <a:buFont typeface="Arial" panose="020B0604020202020204" pitchFamily="34" charset="0"/>
              <a:buNone/>
            </a:pPr>
            <a:endParaRPr lang="en-US" altLang="zh-CN" sz="2000" b="1" dirty="0" smtClean="0">
              <a:solidFill>
                <a:schemeClr val="bg1"/>
              </a:solidFill>
              <a:latin typeface="楷体_GB2312" pitchFamily="49" charset="-122"/>
              <a:ea typeface="楷体_GB2312" pitchFamily="49" charset="-122"/>
            </a:endParaRPr>
          </a:p>
          <a:p>
            <a:pPr>
              <a:lnSpc>
                <a:spcPct val="120000"/>
              </a:lnSpc>
              <a:spcBef>
                <a:spcPct val="15000"/>
              </a:spcBef>
              <a:spcAft>
                <a:spcPct val="15000"/>
              </a:spcAft>
              <a:buFont typeface="Arial" panose="020B0604020202020204" pitchFamily="34" charset="0"/>
              <a:buNone/>
            </a:pPr>
            <a:endParaRPr lang="en-US" altLang="zh-CN" sz="2000" b="1" dirty="0" smtClean="0">
              <a:solidFill>
                <a:schemeClr val="bg1"/>
              </a:solidFill>
              <a:latin typeface="楷体_GB2312" pitchFamily="49" charset="-122"/>
              <a:ea typeface="楷体_GB2312" pitchFamily="49" charset="-122"/>
            </a:endParaRPr>
          </a:p>
          <a:p>
            <a:pPr>
              <a:lnSpc>
                <a:spcPct val="120000"/>
              </a:lnSpc>
              <a:spcBef>
                <a:spcPct val="15000"/>
              </a:spcBef>
              <a:spcAft>
                <a:spcPct val="15000"/>
              </a:spcAft>
              <a:buFont typeface="Arial" panose="020B0604020202020204" pitchFamily="34" charset="0"/>
              <a:buNone/>
            </a:pPr>
            <a:endParaRPr lang="en-US" altLang="zh-CN" sz="2000" b="1" dirty="0" smtClean="0">
              <a:solidFill>
                <a:schemeClr val="bg1"/>
              </a:solidFill>
              <a:latin typeface="楷体_GB2312" pitchFamily="49" charset="-122"/>
              <a:ea typeface="楷体_GB2312" pitchFamily="49" charset="-122"/>
            </a:endParaRPr>
          </a:p>
          <a:p>
            <a:pPr>
              <a:lnSpc>
                <a:spcPct val="120000"/>
              </a:lnSpc>
              <a:spcBef>
                <a:spcPct val="15000"/>
              </a:spcBef>
              <a:spcAft>
                <a:spcPct val="15000"/>
              </a:spcAft>
              <a:buFont typeface="Arial" panose="020B0604020202020204" pitchFamily="34" charset="0"/>
              <a:buNone/>
            </a:pP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spcBef>
                <a:spcPts val="0"/>
              </a:spcBef>
              <a:spcAft>
                <a:spcPts val="0"/>
              </a:spcAft>
              <a:buNone/>
            </a:pPr>
            <a:endParaRPr lang="zh-CN" altLang="en-US" sz="2000" b="1" dirty="0" smtClean="0">
              <a:solidFill>
                <a:schemeClr val="bg1"/>
              </a:solidFill>
              <a:latin typeface="微软雅黑" panose="020B0503020204020204" pitchFamily="34" charset="-122"/>
              <a:ea typeface="微软雅黑" panose="020B0503020204020204" pitchFamily="34" charset="-122"/>
            </a:endParaRPr>
          </a:p>
          <a:p>
            <a:pPr>
              <a:spcBef>
                <a:spcPts val="0"/>
              </a:spcBef>
              <a:spcAft>
                <a:spcPts val="0"/>
              </a:spcAft>
            </a:pPr>
            <a:r>
              <a:rPr lang="zh-CN" altLang="en-US" sz="2000" dirty="0" smtClean="0">
                <a:latin typeface="微软雅黑" panose="020B0503020204020204" pitchFamily="34" charset="-122"/>
                <a:ea typeface="微软雅黑" panose="020B0503020204020204" pitchFamily="34" charset="-122"/>
              </a:rPr>
              <a:t>红军长征到达陕北后，以陕甘根据地为基础的西北革命大本营逐步建立起来。 </a:t>
            </a:r>
            <a:endParaRPr lang="zh-CN" altLang="en-US" sz="20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1857356" y="2143116"/>
            <a:ext cx="5443220" cy="1476375"/>
          </a:xfrm>
          <a:prstGeom prst="rect">
            <a:avLst/>
          </a:prstGeom>
          <a:noFill/>
        </p:spPr>
        <p:txBody>
          <a:bodyPr wrap="none" rtlCol="0">
            <a:spAutoFit/>
          </a:bodyPr>
          <a:lstStyle/>
          <a:p>
            <a:pPr>
              <a:spcBef>
                <a:spcPts val="0"/>
              </a:spcBef>
              <a:spcAft>
                <a:spcPts val="0"/>
              </a:spcAft>
              <a:buFont typeface="Arial" panose="020B0604020202020204" pitchFamily="34" charset="0"/>
              <a:buNone/>
            </a:pPr>
            <a:r>
              <a:rPr lang="zh-CN" altLang="en-US" b="1" dirty="0" smtClean="0">
                <a:solidFill>
                  <a:schemeClr val="bg1"/>
                </a:solidFill>
                <a:latin typeface="楷体_GB2312" pitchFamily="49" charset="-122"/>
                <a:ea typeface="楷体_GB2312" pitchFamily="49" charset="-122"/>
              </a:rPr>
              <a:t>“</a:t>
            </a:r>
            <a:r>
              <a:rPr lang="zh-CN" altLang="en-US" b="1" dirty="0" smtClean="0">
                <a:solidFill>
                  <a:schemeClr val="bg1"/>
                </a:solidFill>
                <a:latin typeface="微软雅黑" panose="020B0503020204020204" pitchFamily="34" charset="-122"/>
                <a:ea typeface="微软雅黑" panose="020B0503020204020204" pitchFamily="34" charset="-122"/>
              </a:rPr>
              <a:t>长征是历史纪录上的第一次</a:t>
            </a:r>
            <a:r>
              <a:rPr lang="en-US" altLang="zh-CN" b="1" dirty="0" smtClean="0">
                <a:solidFill>
                  <a:schemeClr val="bg1"/>
                </a:solidFill>
                <a:latin typeface="微软雅黑" panose="020B0503020204020204" pitchFamily="34" charset="-122"/>
                <a:ea typeface="微软雅黑" panose="020B0503020204020204" pitchFamily="34" charset="-122"/>
              </a:rPr>
              <a:t>, </a:t>
            </a:r>
            <a:r>
              <a:rPr lang="zh-CN" altLang="en-US" b="1" dirty="0" smtClean="0">
                <a:solidFill>
                  <a:schemeClr val="bg1"/>
                </a:solidFill>
                <a:latin typeface="微软雅黑" panose="020B0503020204020204" pitchFamily="34" charset="-122"/>
                <a:ea typeface="微软雅黑" panose="020B0503020204020204" pitchFamily="34" charset="-122"/>
              </a:rPr>
              <a:t>长征是宣言书，</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spcBef>
                <a:spcPts val="0"/>
              </a:spcBef>
              <a:spcAft>
                <a:spcPts val="0"/>
              </a:spcAft>
              <a:buNone/>
            </a:pPr>
            <a:r>
              <a:rPr lang="en-US" altLang="zh-CN" b="1" dirty="0" smtClean="0">
                <a:solidFill>
                  <a:schemeClr val="bg1"/>
                </a:solidFill>
                <a:latin typeface="微软雅黑" panose="020B0503020204020204" pitchFamily="34" charset="-122"/>
                <a:ea typeface="微软雅黑" panose="020B0503020204020204" pitchFamily="34" charset="-122"/>
              </a:rPr>
              <a:t>    </a:t>
            </a:r>
            <a:r>
              <a:rPr lang="zh-CN" altLang="en-US" b="1" dirty="0" smtClean="0">
                <a:solidFill>
                  <a:schemeClr val="bg1"/>
                </a:solidFill>
                <a:latin typeface="微软雅黑" panose="020B0503020204020204" pitchFamily="34" charset="-122"/>
                <a:ea typeface="微软雅黑" panose="020B0503020204020204" pitchFamily="34" charset="-122"/>
              </a:rPr>
              <a:t>长征是宣传队，  长征是播种机。</a:t>
            </a:r>
            <a:r>
              <a:rPr lang="zh-CN" altLang="en-US" b="1" dirty="0" smtClean="0">
                <a:solidFill>
                  <a:schemeClr val="bg1"/>
                </a:solidFill>
                <a:latin typeface="楷体_GB2312" pitchFamily="49" charset="-122"/>
                <a:ea typeface="楷体_GB2312" pitchFamily="49" charset="-122"/>
              </a:rPr>
              <a:t>”</a:t>
            </a:r>
            <a:endParaRPr lang="zh-CN" altLang="en-US" b="1" dirty="0" smtClean="0">
              <a:solidFill>
                <a:schemeClr val="bg1"/>
              </a:solidFill>
              <a:latin typeface="微软雅黑" panose="020B0503020204020204" pitchFamily="34" charset="-122"/>
              <a:ea typeface="微软雅黑" panose="020B0503020204020204" pitchFamily="34" charset="-122"/>
            </a:endParaRPr>
          </a:p>
          <a:p>
            <a:pPr>
              <a:spcBef>
                <a:spcPts val="0"/>
              </a:spcBef>
              <a:spcAft>
                <a:spcPts val="0"/>
              </a:spcAft>
              <a:buNone/>
            </a:pPr>
            <a:r>
              <a:rPr lang="zh-CN" altLang="en-US" b="1" dirty="0" smtClean="0">
                <a:solidFill>
                  <a:schemeClr val="bg1"/>
                </a:solidFill>
                <a:latin typeface="微软雅黑" panose="020B0503020204020204" pitchFamily="34" charset="-122"/>
                <a:ea typeface="微软雅黑" panose="020B0503020204020204" pitchFamily="34" charset="-122"/>
              </a:rPr>
              <a:t> </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spcBef>
                <a:spcPts val="0"/>
              </a:spcBef>
              <a:spcAft>
                <a:spcPts val="0"/>
              </a:spcAft>
              <a:buNone/>
            </a:pPr>
            <a:r>
              <a:rPr lang="zh-CN" altLang="en-US" b="1" dirty="0" smtClean="0">
                <a:solidFill>
                  <a:schemeClr val="bg1"/>
                </a:solidFill>
                <a:latin typeface="楷体_GB2312" pitchFamily="49" charset="-122"/>
                <a:ea typeface="楷体_GB2312" pitchFamily="49" charset="-122"/>
              </a:rPr>
              <a:t>“</a:t>
            </a:r>
            <a:r>
              <a:rPr lang="zh-CN" altLang="en-US" b="1" dirty="0" smtClean="0">
                <a:solidFill>
                  <a:schemeClr val="bg1"/>
                </a:solidFill>
                <a:latin typeface="微软雅黑" panose="020B0503020204020204" pitchFamily="34" charset="-122"/>
                <a:ea typeface="微软雅黑" panose="020B0503020204020204" pitchFamily="34" charset="-122"/>
              </a:rPr>
              <a:t>长征是以我们胜利、敌人失败的结果而告结束。</a:t>
            </a:r>
            <a:r>
              <a:rPr lang="zh-CN" altLang="en-US" b="1" dirty="0" smtClean="0">
                <a:solidFill>
                  <a:schemeClr val="bg1"/>
                </a:solidFill>
                <a:latin typeface="楷体_GB2312" pitchFamily="49" charset="-122"/>
                <a:ea typeface="楷体_GB2312" pitchFamily="49" charset="-122"/>
              </a:rPr>
              <a:t>”</a:t>
            </a:r>
            <a:endParaRPr lang="en-US" altLang="zh-CN" b="1" dirty="0" smtClean="0">
              <a:solidFill>
                <a:schemeClr val="bg1"/>
              </a:solidFill>
              <a:latin typeface="楷体_GB2312" pitchFamily="49" charset="-122"/>
              <a:ea typeface="楷体_GB2312" pitchFamily="49" charset="-122"/>
            </a:endParaRP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p:cNvSpPr>
          <p:nvPr>
            <p:ph type="body" idx="1"/>
          </p:nvPr>
        </p:nvSpPr>
        <p:spPr>
          <a:xfrm>
            <a:off x="457200" y="876300"/>
            <a:ext cx="8229600" cy="5505450"/>
          </a:xfrm>
        </p:spPr>
        <p:txBody>
          <a:bodyPr/>
          <a:lstStyle/>
          <a:p>
            <a:pPr marL="0" inden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延安窑洞定乾坤 </a:t>
            </a:r>
            <a:endParaRPr lang="zh-CN" altLang="en-US" sz="2000" dirty="0" smtClean="0">
              <a:solidFill>
                <a:srgbClr val="C00000"/>
              </a:solidFill>
              <a:latin typeface="黑体" panose="02010609060101010101" pitchFamily="2" charset="-122"/>
              <a:ea typeface="黑体" panose="02010609060101010101" pitchFamily="2" charset="-122"/>
            </a:endParaRPr>
          </a:p>
          <a:p>
            <a:pPr>
              <a:spcBef>
                <a:spcPct val="65000"/>
              </a:spcBef>
            </a:pPr>
            <a:r>
              <a:rPr lang="en-US" altLang="zh-CN" sz="2000" dirty="0" smtClean="0">
                <a:latin typeface="微软雅黑" panose="020B0503020204020204" pitchFamily="34" charset="-122"/>
                <a:ea typeface="微软雅黑" panose="020B0503020204020204" pitchFamily="34" charset="-122"/>
              </a:rPr>
              <a:t>1937</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a:t>
            </a:r>
            <a:r>
              <a:rPr lang="zh-CN" altLang="en-US" sz="2000" dirty="0" smtClean="0">
                <a:latin typeface="微软雅黑" panose="020B0503020204020204" pitchFamily="34" charset="-122"/>
                <a:ea typeface="微软雅黑" panose="020B0503020204020204" pitchFamily="34" charset="-122"/>
              </a:rPr>
              <a:t>月，中共中央机关从保安迁到延安。 </a:t>
            </a:r>
            <a:endParaRPr lang="zh-CN" altLang="en-US" sz="2000" dirty="0" smtClean="0">
              <a:latin typeface="微软雅黑" panose="020B0503020204020204" pitchFamily="34" charset="-122"/>
              <a:ea typeface="微软雅黑" panose="020B0503020204020204" pitchFamily="34" charset="-122"/>
            </a:endParaRPr>
          </a:p>
          <a:p>
            <a:pPr>
              <a:spcBef>
                <a:spcPct val="65000"/>
              </a:spcBef>
            </a:pPr>
            <a:endParaRPr lang="zh-CN" altLang="en-US" sz="2000" dirty="0" smtClean="0">
              <a:latin typeface="微软雅黑" panose="020B0503020204020204" pitchFamily="34" charset="-122"/>
              <a:ea typeface="微软雅黑" panose="020B0503020204020204" pitchFamily="34" charset="-122"/>
            </a:endParaRPr>
          </a:p>
          <a:p>
            <a:pPr>
              <a:spcBef>
                <a:spcPct val="0"/>
              </a:spcBef>
            </a:pPr>
            <a:r>
              <a:rPr lang="zh-CN" altLang="en-US" sz="2000" dirty="0" smtClean="0">
                <a:latin typeface="微软雅黑" panose="020B0503020204020204" pitchFamily="34" charset="-122"/>
                <a:ea typeface="微软雅黑" panose="020B0503020204020204" pitchFamily="34" charset="-122"/>
              </a:rPr>
              <a:t>毛泽东的一系列著作，系统地阐述和丰富了</a:t>
            </a:r>
            <a:endParaRPr lang="en-US" altLang="zh-CN" sz="2000" dirty="0" smtClean="0">
              <a:latin typeface="微软雅黑" panose="020B0503020204020204" pitchFamily="34" charset="-122"/>
              <a:ea typeface="微软雅黑" panose="020B0503020204020204" pitchFamily="34" charset="-122"/>
            </a:endParaRPr>
          </a:p>
          <a:p>
            <a:pPr>
              <a:spcBef>
                <a:spcPct val="0"/>
              </a:spcBef>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以农村包围城市、武装夺取政权道路的理论。</a:t>
            </a: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实践论</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矛盾论</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论持久战</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中国革命和中国共产党</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新民主主义论</a:t>
            </a:r>
            <a:r>
              <a:rPr lang="en-US" altLang="zh-CN"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buNone/>
            </a:pPr>
            <a:r>
              <a:rPr lang="en-US" altLang="zh-CN" sz="2400" dirty="0" smtClean="0">
                <a:latin typeface="宋体" panose="02010600030101010101" pitchFamily="2" charset="-122"/>
              </a:rPr>
              <a:t>  ……</a:t>
            </a:r>
            <a:endParaRPr lang="zh-CN" altLang="en-US" sz="2400" dirty="0" smtClean="0">
              <a:latin typeface="宋体" panose="02010600030101010101" pitchFamily="2" charset="-122"/>
            </a:endParaRPr>
          </a:p>
        </p:txBody>
      </p:sp>
      <p:pic>
        <p:nvPicPr>
          <p:cNvPr id="49155" name="Picture 6" descr="1e30e924b899a90127a3dc3b1d950a7b0208f52d"/>
          <p:cNvPicPr>
            <a:picLocks noChangeAspect="1" noChangeArrowheads="1"/>
          </p:cNvPicPr>
          <p:nvPr/>
        </p:nvPicPr>
        <p:blipFill>
          <a:blip r:embed="rId1"/>
          <a:srcRect/>
          <a:stretch>
            <a:fillRect/>
          </a:stretch>
        </p:blipFill>
        <p:spPr bwMode="auto">
          <a:xfrm>
            <a:off x="6230938" y="549275"/>
            <a:ext cx="1982787" cy="2808288"/>
          </a:xfrm>
          <a:prstGeom prst="rect">
            <a:avLst/>
          </a:prstGeom>
          <a:ln>
            <a:noFill/>
          </a:ln>
          <a:effectLst>
            <a:softEdge rad="112500"/>
          </a:effectLst>
        </p:spPr>
      </p:pic>
      <p:pic>
        <p:nvPicPr>
          <p:cNvPr id="49156" name="Picture 7" descr="03087bf40ad162d99189e8b912dfa9ec8a13cd34"/>
          <p:cNvPicPr>
            <a:picLocks noChangeAspect="1" noChangeArrowheads="1"/>
          </p:cNvPicPr>
          <p:nvPr/>
        </p:nvPicPr>
        <p:blipFill>
          <a:blip r:embed="rId2" cstate="print"/>
          <a:srcRect/>
          <a:stretch>
            <a:fillRect/>
          </a:stretch>
        </p:blipFill>
        <p:spPr bwMode="auto">
          <a:xfrm>
            <a:off x="7011687" y="3259772"/>
            <a:ext cx="2000250" cy="2876550"/>
          </a:xfrm>
          <a:prstGeom prst="rect">
            <a:avLst/>
          </a:prstGeom>
          <a:ln>
            <a:noFill/>
          </a:ln>
          <a:effectLst>
            <a:softEdge rad="112500"/>
          </a:effectLst>
        </p:spPr>
      </p:pic>
      <p:pic>
        <p:nvPicPr>
          <p:cNvPr id="49157" name="Picture 8" descr="8326cffc1e178a82902c9891f103738da977e8eb"/>
          <p:cNvPicPr>
            <a:picLocks noChangeAspect="1" noChangeArrowheads="1"/>
          </p:cNvPicPr>
          <p:nvPr/>
        </p:nvPicPr>
        <p:blipFill>
          <a:blip r:embed="rId3"/>
          <a:srcRect/>
          <a:stretch>
            <a:fillRect/>
          </a:stretch>
        </p:blipFill>
        <p:spPr bwMode="auto">
          <a:xfrm>
            <a:off x="4604068" y="3358197"/>
            <a:ext cx="2116137" cy="2879725"/>
          </a:xfrm>
          <a:prstGeom prst="rect">
            <a:avLst/>
          </a:prstGeom>
          <a:ln>
            <a:noFill/>
          </a:ln>
          <a:effectLst>
            <a:softEdge rad="112500"/>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p:cNvSpPr>
          <p:nvPr>
            <p:ph sz="half" idx="1"/>
          </p:nvPr>
        </p:nvSpPr>
        <p:spPr>
          <a:xfrm>
            <a:off x="4572000" y="1593850"/>
            <a:ext cx="4385945" cy="3429000"/>
          </a:xfrm>
        </p:spPr>
        <p:txBody>
          <a:bodyPr/>
          <a:lstStyle/>
          <a:p>
            <a:r>
              <a:rPr lang="en-US" altLang="zh-CN" sz="2000" dirty="0" smtClean="0">
                <a:latin typeface="微软雅黑" panose="020B0503020204020204" pitchFamily="34" charset="-122"/>
                <a:ea typeface="微软雅黑" panose="020B0503020204020204" pitchFamily="34" charset="-122"/>
              </a:rPr>
              <a:t>1945</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4</a:t>
            </a:r>
            <a:r>
              <a:rPr lang="zh-CN" altLang="en-US" sz="2000" dirty="0" smtClean="0">
                <a:latin typeface="微软雅黑" panose="020B0503020204020204" pitchFamily="34" charset="-122"/>
                <a:ea typeface="微软雅黑" panose="020B0503020204020204" pitchFamily="34" charset="-122"/>
              </a:rPr>
              <a:t>月，党的七大胜利召开。</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毛泽东向大会做</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论联合政府</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的报告。</a:t>
            </a:r>
            <a:endParaRPr lang="en-US" altLang="zh-CN"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大会将</a:t>
            </a:r>
            <a:r>
              <a:rPr lang="zh-CN" altLang="en-US" sz="2000" dirty="0" smtClean="0">
                <a:solidFill>
                  <a:srgbClr val="FF0000"/>
                </a:solidFill>
                <a:latin typeface="微软雅黑" panose="020B0503020204020204" pitchFamily="34" charset="-122"/>
                <a:ea typeface="微软雅黑" panose="020B0503020204020204" pitchFamily="34" charset="-122"/>
              </a:rPr>
              <a:t>毛泽东思想</a:t>
            </a:r>
            <a:r>
              <a:rPr lang="zh-CN" altLang="en-US" sz="2000" dirty="0" smtClean="0">
                <a:latin typeface="微软雅黑" panose="020B0503020204020204" pitchFamily="34" charset="-122"/>
                <a:ea typeface="微软雅黑" panose="020B0503020204020204" pitchFamily="34" charset="-122"/>
              </a:rPr>
              <a:t>确立为党的指导思想并写入党章，为党领导人民争取抗日战争的胜利和新民主主义革命在全国的胜利，奠定了</a:t>
            </a:r>
            <a:r>
              <a:rPr lang="zh-CN" altLang="en-US" sz="2000" dirty="0" smtClean="0">
                <a:solidFill>
                  <a:srgbClr val="FF0000"/>
                </a:solidFill>
                <a:latin typeface="微软雅黑" panose="020B0503020204020204" pitchFamily="34" charset="-122"/>
                <a:ea typeface="微软雅黑" panose="020B0503020204020204" pitchFamily="34" charset="-122"/>
              </a:rPr>
              <a:t>政治上</a:t>
            </a:r>
            <a:r>
              <a:rPr lang="zh-CN" altLang="en-US" sz="2000" dirty="0" smtClean="0">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思想上</a:t>
            </a:r>
            <a:r>
              <a:rPr lang="zh-CN" altLang="en-US" sz="2000" dirty="0" smtClean="0">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组织上</a:t>
            </a:r>
            <a:r>
              <a:rPr lang="zh-CN" altLang="en-US" sz="2000" dirty="0" smtClean="0">
                <a:latin typeface="微软雅黑" panose="020B0503020204020204" pitchFamily="34" charset="-122"/>
                <a:ea typeface="微软雅黑" panose="020B0503020204020204" pitchFamily="34" charset="-122"/>
              </a:rPr>
              <a:t>的基础。</a:t>
            </a:r>
            <a:endParaRPr lang="zh-CN" altLang="en-US" sz="2000" dirty="0" smtClean="0">
              <a:latin typeface="微软雅黑" panose="020B0503020204020204" pitchFamily="34" charset="-122"/>
              <a:ea typeface="微软雅黑" panose="020B0503020204020204" pitchFamily="34" charset="-122"/>
            </a:endParaRPr>
          </a:p>
          <a:p>
            <a:endParaRPr lang="zh-CN" altLang="en-US" sz="2000" dirty="0" smtClean="0">
              <a:latin typeface="微软雅黑" panose="020B0503020204020204" pitchFamily="34" charset="-122"/>
              <a:ea typeface="微软雅黑" panose="020B0503020204020204" pitchFamily="34" charset="-122"/>
            </a:endParaRPr>
          </a:p>
        </p:txBody>
      </p:sp>
      <p:pic>
        <p:nvPicPr>
          <p:cNvPr id="50180" name="Picture 8" descr="timg"/>
          <p:cNvPicPr>
            <a:picLocks noGrp="1" noChangeAspect="1" noChangeArrowheads="1"/>
          </p:cNvPicPr>
          <p:nvPr>
            <p:ph sz="quarter" idx="2"/>
          </p:nvPr>
        </p:nvPicPr>
        <p:blipFill>
          <a:blip r:embed="rId1"/>
          <a:srcRect/>
          <a:stretch>
            <a:fillRect/>
          </a:stretch>
        </p:blipFill>
        <p:spPr>
          <a:xfrm>
            <a:off x="27940" y="1543685"/>
            <a:ext cx="4544060" cy="3529330"/>
          </a:xfrm>
        </p:spPr>
      </p:pic>
      <p:sp>
        <p:nvSpPr>
          <p:cNvPr id="2" name="文本框 1"/>
          <p:cNvSpPr txBox="1"/>
          <p:nvPr/>
        </p:nvSpPr>
        <p:spPr>
          <a:xfrm>
            <a:off x="176530" y="5183505"/>
            <a:ext cx="4246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中共共产党第七次全国代表大会会场</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a:xfrm>
            <a:off x="571472" y="782935"/>
            <a:ext cx="8229600" cy="633412"/>
          </a:xfrm>
        </p:spPr>
        <p:txBody>
          <a:bodyPr/>
          <a:lstStyle/>
          <a:p>
            <a:pPr indent="-342900" algn="l" eaLnBrk="1" hangingPunct="1"/>
            <a:r>
              <a:rPr lang="zh-CN" altLang="en-US" sz="2400" b="1" spc="300" smtClean="0">
                <a:solidFill>
                  <a:srgbClr val="C00000"/>
                </a:solidFill>
                <a:latin typeface="微软雅黑" panose="020B0503020204020204" pitchFamily="34" charset="-122"/>
                <a:ea typeface="微软雅黑" panose="020B0503020204020204" pitchFamily="34" charset="-122"/>
                <a:cs typeface="+mn-cs"/>
              </a:rPr>
              <a:t>（四）伟大的胜利：成功迈向社会主义道路</a:t>
            </a:r>
            <a:endParaRPr lang="zh-CN" altLang="en-US" sz="2400" b="1" spc="300" smtClean="0">
              <a:solidFill>
                <a:srgbClr val="C00000"/>
              </a:solidFill>
              <a:latin typeface="微软雅黑" panose="020B0503020204020204" pitchFamily="34" charset="-122"/>
              <a:ea typeface="微软雅黑" panose="020B0503020204020204" pitchFamily="34" charset="-122"/>
              <a:cs typeface="+mn-cs"/>
            </a:endParaRPr>
          </a:p>
        </p:txBody>
      </p:sp>
      <p:sp>
        <p:nvSpPr>
          <p:cNvPr id="51202" name="Rectangle 3"/>
          <p:cNvSpPr>
            <a:spLocks noGrp="1"/>
          </p:cNvSpPr>
          <p:nvPr>
            <p:ph type="body" idx="1"/>
          </p:nvPr>
        </p:nvSpPr>
        <p:spPr>
          <a:xfrm>
            <a:off x="457200" y="1415733"/>
            <a:ext cx="8229600" cy="4857750"/>
          </a:xfrm>
        </p:spPr>
        <p:txBody>
          <a:bodyPr/>
          <a:lstStyle/>
          <a:p>
            <a:pPr marL="0" indent="0">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1. </a:t>
            </a:r>
            <a:r>
              <a:rPr lang="zh-CN"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伟大的人民解放战争</a:t>
            </a:r>
            <a:endParaRPr lang="zh-CN" altLang="en-US" sz="2000" b="1" dirty="0" smtClean="0">
              <a:solidFill>
                <a:srgbClr val="C00000"/>
              </a:solidFill>
            </a:endParaRPr>
          </a:p>
          <a:p>
            <a:pPr marL="0" indent="0">
              <a:buNone/>
            </a:pPr>
            <a:endParaRPr lang="zh-CN" altLang="en-US" sz="2000" dirty="0" smtClean="0"/>
          </a:p>
          <a:p>
            <a:r>
              <a:rPr lang="en-US" altLang="zh-CN" sz="2000" dirty="0" smtClean="0">
                <a:latin typeface="微软雅黑" panose="020B0503020204020204" pitchFamily="34" charset="-122"/>
                <a:ea typeface="微软雅黑" panose="020B0503020204020204" pitchFamily="34" charset="-122"/>
              </a:rPr>
              <a:t>1946</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6</a:t>
            </a:r>
            <a:r>
              <a:rPr lang="zh-CN" altLang="en-US" sz="2000" dirty="0" smtClean="0">
                <a:latin typeface="微软雅黑" panose="020B0503020204020204" pitchFamily="34" charset="-122"/>
                <a:ea typeface="微软雅黑" panose="020B0503020204020204" pitchFamily="34" charset="-122"/>
              </a:rPr>
              <a:t>月，国民党军队以突然袭击的手段，进攻中国共产党在中原</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地区的一个集结区，公然违背国共双方签署的“双十协定”与“停战     </a:t>
            </a:r>
            <a:endParaRPr lang="zh-CN" altLang="en-US" sz="2000" dirty="0" smtClean="0">
              <a:latin typeface="微软雅黑" panose="020B0503020204020204" pitchFamily="34" charset="-122"/>
              <a:ea typeface="微软雅黑" panose="020B0503020204020204" pitchFamily="34" charset="-122"/>
            </a:endParaRPr>
          </a:p>
          <a:p>
            <a:pPr marL="0" indent="0">
              <a:buNone/>
            </a:pPr>
            <a:r>
              <a:rPr lang="zh-CN" altLang="en-US" sz="2000" dirty="0" smtClean="0">
                <a:latin typeface="微软雅黑" panose="020B0503020204020204" pitchFamily="34" charset="-122"/>
                <a:ea typeface="微软雅黑" panose="020B0503020204020204" pitchFamily="34" charset="-122"/>
              </a:rPr>
              <a:t>     协定</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，全面内战遂告爆发。</a:t>
            </a:r>
            <a:endParaRPr lang="zh-CN" altLang="en-US" sz="2000" dirty="0" smtClean="0">
              <a:latin typeface="微软雅黑" panose="020B0503020204020204" pitchFamily="34" charset="-122"/>
              <a:ea typeface="微软雅黑" panose="020B0503020204020204" pitchFamily="34" charset="-122"/>
            </a:endParaRPr>
          </a:p>
          <a:p>
            <a:pPr marL="0" indent="0">
              <a:buNone/>
            </a:pPr>
            <a:endParaRPr lang="zh-CN" altLang="en-US" sz="2000" dirty="0" smtClean="0">
              <a:latin typeface="微软雅黑" panose="020B0503020204020204" pitchFamily="34" charset="-122"/>
              <a:ea typeface="微软雅黑" panose="020B0503020204020204" pitchFamily="34" charset="-122"/>
            </a:endParaRPr>
          </a:p>
          <a:p>
            <a:r>
              <a:rPr lang="zh-CN" altLang="en-US" sz="2000" b="1" dirty="0" smtClean="0">
                <a:latin typeface="微软雅黑" panose="020B0503020204020204" pitchFamily="34" charset="-122"/>
                <a:ea typeface="微软雅黑" panose="020B0503020204020204" pitchFamily="34" charset="-122"/>
              </a:rPr>
              <a:t>“一切反动派都是纸老虎”</a:t>
            </a:r>
            <a:endParaRPr lang="zh-CN" altLang="en-US" sz="2000" b="1" dirty="0" smtClean="0">
              <a:latin typeface="微软雅黑" panose="020B0503020204020204" pitchFamily="34" charset="-122"/>
              <a:ea typeface="微软雅黑" panose="020B0503020204020204" pitchFamily="34" charset="-122"/>
            </a:endParaRPr>
          </a:p>
          <a:p>
            <a:pPr marL="0" indent="0">
              <a:buNone/>
            </a:pPr>
            <a:r>
              <a:rPr lang="zh-CN" altLang="en-US" sz="2000" b="1"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sym typeface="+mn-ea"/>
              </a:rPr>
              <a:t>1946</a:t>
            </a:r>
            <a:r>
              <a:rPr lang="zh-CN" altLang="en-US" sz="2000" dirty="0" smtClean="0">
                <a:latin typeface="微软雅黑" panose="020B0503020204020204" pitchFamily="34" charset="-122"/>
                <a:ea typeface="微软雅黑" panose="020B0503020204020204" pitchFamily="34" charset="-122"/>
                <a:sym typeface="+mn-ea"/>
              </a:rPr>
              <a:t>年</a:t>
            </a:r>
            <a:r>
              <a:rPr lang="en-US" altLang="zh-CN" sz="2000" dirty="0" smtClean="0">
                <a:latin typeface="微软雅黑" panose="020B0503020204020204" pitchFamily="34" charset="-122"/>
                <a:ea typeface="微软雅黑" panose="020B0503020204020204" pitchFamily="34" charset="-122"/>
                <a:sym typeface="+mn-ea"/>
              </a:rPr>
              <a:t>8</a:t>
            </a:r>
            <a:r>
              <a:rPr lang="zh-CN" altLang="en-US" sz="2000" dirty="0" smtClean="0">
                <a:latin typeface="微软雅黑" panose="020B0503020204020204" pitchFamily="34" charset="-122"/>
                <a:ea typeface="微软雅黑" panose="020B0503020204020204" pitchFamily="34" charset="-122"/>
                <a:sym typeface="+mn-ea"/>
              </a:rPr>
              <a:t>月</a:t>
            </a:r>
            <a:r>
              <a:rPr lang="en-US" altLang="zh-CN" sz="2000" dirty="0" smtClean="0">
                <a:latin typeface="微软雅黑" panose="020B0503020204020204" pitchFamily="34" charset="-122"/>
                <a:ea typeface="微软雅黑" panose="020B0503020204020204" pitchFamily="34" charset="-122"/>
                <a:sym typeface="+mn-ea"/>
              </a:rPr>
              <a:t>6</a:t>
            </a:r>
            <a:r>
              <a:rPr lang="zh-CN" altLang="en-US" sz="2000" dirty="0" smtClean="0">
                <a:latin typeface="微软雅黑" panose="020B0503020204020204" pitchFamily="34" charset="-122"/>
                <a:ea typeface="微软雅黑" panose="020B0503020204020204" pitchFamily="34" charset="-122"/>
                <a:sym typeface="+mn-ea"/>
              </a:rPr>
              <a:t>日，毛泽东在和美国记者安娜 </a:t>
            </a:r>
            <a:r>
              <a:rPr lang="en-US" altLang="zh-CN" sz="2000" dirty="0" smtClean="0">
                <a:latin typeface="微软雅黑" panose="020B0503020204020204" pitchFamily="34" charset="-122"/>
                <a:ea typeface="微软雅黑" panose="020B0503020204020204" pitchFamily="34" charset="-122"/>
                <a:sym typeface="+mn-ea"/>
              </a:rPr>
              <a:t>· </a:t>
            </a:r>
            <a:r>
              <a:rPr lang="zh-CN" altLang="en-US" sz="2000" dirty="0" smtClean="0">
                <a:latin typeface="微软雅黑" panose="020B0503020204020204" pitchFamily="34" charset="-122"/>
                <a:ea typeface="微软雅黑" panose="020B0503020204020204" pitchFamily="34" charset="-122"/>
                <a:sym typeface="+mn-ea"/>
              </a:rPr>
              <a:t>路易斯  </a:t>
            </a:r>
            <a:r>
              <a:rPr lang="en-US" altLang="zh-CN" sz="2000" dirty="0" smtClean="0">
                <a:latin typeface="微软雅黑" panose="020B0503020204020204" pitchFamily="34" charset="-122"/>
                <a:ea typeface="微软雅黑" panose="020B0503020204020204" pitchFamily="34" charset="-122"/>
                <a:sym typeface="+mn-ea"/>
              </a:rPr>
              <a:t>·</a:t>
            </a:r>
            <a:r>
              <a:rPr lang="zh-CN" altLang="en-US" sz="2000" dirty="0" smtClean="0">
                <a:latin typeface="微软雅黑" panose="020B0503020204020204" pitchFamily="34" charset="-122"/>
                <a:ea typeface="微软雅黑" panose="020B0503020204020204" pitchFamily="34" charset="-122"/>
                <a:sym typeface="+mn-ea"/>
              </a:rPr>
              <a:t>斯特朗的谈话  </a:t>
            </a:r>
            <a:endParaRPr lang="zh-CN" altLang="en-US" sz="2000" dirty="0" smtClean="0">
              <a:latin typeface="微软雅黑" panose="020B0503020204020204" pitchFamily="34" charset="-122"/>
              <a:ea typeface="微软雅黑" panose="020B0503020204020204" pitchFamily="34" charset="-122"/>
              <a:sym typeface="+mn-ea"/>
            </a:endParaRPr>
          </a:p>
          <a:p>
            <a:pPr marL="0" indent="0">
              <a:buNone/>
            </a:pPr>
            <a:r>
              <a:rPr lang="zh-CN" altLang="en-US" sz="2000" dirty="0" smtClean="0">
                <a:latin typeface="微软雅黑" panose="020B0503020204020204" pitchFamily="34" charset="-122"/>
                <a:ea typeface="微软雅黑" panose="020B0503020204020204" pitchFamily="34" charset="-122"/>
                <a:sym typeface="+mn-ea"/>
              </a:rPr>
              <a:t>      中， 提出了这一著名论点。</a:t>
            </a:r>
            <a:endParaRPr lang="zh-CN" altLang="en-US" sz="2000" dirty="0" smtClean="0">
              <a:latin typeface="微软雅黑" panose="020B0503020204020204" pitchFamily="34" charset="-122"/>
              <a:ea typeface="微软雅黑" panose="020B0503020204020204" pitchFamily="34" charset="-122"/>
              <a:sym typeface="+mn-ea"/>
            </a:endParaRPr>
          </a:p>
          <a:p>
            <a:pPr marL="0" indent="0">
              <a:buNone/>
            </a:pPr>
            <a:endParaRPr lang="zh-CN" altLang="en-US" sz="2000" b="1"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sym typeface="+mn-ea"/>
              </a:rPr>
              <a:t>“人民解放军的战争所具有的</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爱国</a:t>
            </a:r>
            <a:r>
              <a:rPr lang="zh-CN" altLang="en-US" sz="2000" dirty="0" smtClean="0">
                <a:latin typeface="微软雅黑" panose="020B0503020204020204" pitchFamily="34" charset="-122"/>
                <a:ea typeface="微软雅黑" panose="020B0503020204020204" pitchFamily="34" charset="-122"/>
                <a:sym typeface="+mn-ea"/>
              </a:rPr>
              <a:t>的</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正义</a:t>
            </a:r>
            <a:r>
              <a:rPr lang="zh-CN" altLang="en-US" sz="2000" dirty="0" smtClean="0">
                <a:latin typeface="微软雅黑" panose="020B0503020204020204" pitchFamily="34" charset="-122"/>
                <a:ea typeface="微软雅黑" panose="020B0503020204020204" pitchFamily="34" charset="-122"/>
                <a:sym typeface="+mn-ea"/>
              </a:rPr>
              <a:t>的</a:t>
            </a:r>
            <a:r>
              <a:rPr lang="zh-CN" altLang="en-US" sz="2000" dirty="0" smtClean="0">
                <a:solidFill>
                  <a:srgbClr val="FF0000"/>
                </a:solidFill>
                <a:latin typeface="微软雅黑" panose="020B0503020204020204" pitchFamily="34" charset="-122"/>
                <a:ea typeface="微软雅黑" panose="020B0503020204020204" pitchFamily="34" charset="-122"/>
                <a:sym typeface="+mn-ea"/>
              </a:rPr>
              <a:t>革命</a:t>
            </a:r>
            <a:r>
              <a:rPr lang="zh-CN" altLang="en-US" sz="2000" dirty="0" smtClean="0">
                <a:latin typeface="微软雅黑" panose="020B0503020204020204" pitchFamily="34" charset="-122"/>
                <a:ea typeface="微软雅黑" panose="020B0503020204020204" pitchFamily="34" charset="-122"/>
                <a:sym typeface="+mn-ea"/>
              </a:rPr>
              <a:t>的性质,必然要获得全    </a:t>
            </a:r>
            <a:endParaRPr lang="zh-CN" altLang="en-US" sz="2000" dirty="0" smtClean="0">
              <a:latin typeface="微软雅黑" panose="020B0503020204020204" pitchFamily="34" charset="-122"/>
              <a:ea typeface="微软雅黑" panose="020B0503020204020204" pitchFamily="34" charset="-122"/>
              <a:sym typeface="+mn-ea"/>
            </a:endParaRPr>
          </a:p>
          <a:p>
            <a:pPr marL="0" indent="0">
              <a:buNone/>
            </a:pPr>
            <a:r>
              <a:rPr lang="zh-CN" altLang="en-US" sz="2000" dirty="0" smtClean="0">
                <a:latin typeface="微软雅黑" panose="020B0503020204020204" pitchFamily="34" charset="-122"/>
                <a:ea typeface="微软雅黑" panose="020B0503020204020204" pitchFamily="34" charset="-122"/>
                <a:sym typeface="+mn-ea"/>
              </a:rPr>
              <a:t>      国人民的拥护。这就是战胜蒋介石的政治基础。”</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sym typeface="+mn-ea"/>
            </a:endParaRPr>
          </a:p>
          <a:p>
            <a:pPr>
              <a:buFont typeface="Arial" panose="020B0604020202020204" pitchFamily="34" charset="0"/>
              <a:buNone/>
            </a:pPr>
            <a:endParaRPr lang="zh-CN" altLang="en-US" sz="20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p:nvPr>
        </p:nvSpPr>
        <p:spPr>
          <a:xfrm>
            <a:off x="4143372" y="1268413"/>
            <a:ext cx="4500594" cy="4897437"/>
          </a:xfrm>
        </p:spPr>
        <p:txBody>
          <a:bodyPr/>
          <a:lstStyle/>
          <a:p>
            <a:pPr algn="l">
              <a:lnSpc>
                <a:spcPct val="160000"/>
              </a:lnSpc>
            </a:pPr>
            <a:r>
              <a:rPr lang="zh-CN" altLang="en-US" sz="2000" dirty="0" smtClean="0">
                <a:latin typeface="微软雅黑" panose="020B0503020204020204" pitchFamily="34" charset="-122"/>
                <a:ea typeface="微软雅黑" panose="020B0503020204020204" pitchFamily="34" charset="-122"/>
              </a:rPr>
              <a:t>毛泽东</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目前形势和我们的任务</a:t>
            </a:r>
            <a:r>
              <a:rPr lang="en-US" altLang="zh-CN" sz="2000" dirty="0" smtClean="0">
                <a:latin typeface="微软雅黑" panose="020B0503020204020204" pitchFamily="34" charset="-122"/>
                <a:ea typeface="微软雅黑" panose="020B0503020204020204" pitchFamily="34" charset="-122"/>
              </a:rPr>
              <a:t>》</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1947</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12</a:t>
            </a:r>
            <a:r>
              <a:rPr lang="zh-CN" altLang="en-US" sz="2000" dirty="0" smtClean="0">
                <a:latin typeface="微软雅黑" panose="020B0503020204020204" pitchFamily="34" charset="-122"/>
                <a:ea typeface="微软雅黑" panose="020B0503020204020204" pitchFamily="34" charset="-122"/>
              </a:rPr>
              <a:t>月）：</a:t>
            </a:r>
            <a:br>
              <a:rPr lang="zh-CN" altLang="en-US" sz="2000" dirty="0" smtClean="0">
                <a:latin typeface="微软雅黑" panose="020B0503020204020204" pitchFamily="34" charset="-122"/>
                <a:ea typeface="微软雅黑" panose="020B0503020204020204" pitchFamily="34" charset="-122"/>
              </a:rPr>
            </a:br>
            <a:r>
              <a:rPr lang="zh-CN" altLang="en-US" sz="2000" b="1" dirty="0" smtClean="0">
                <a:latin typeface="微软雅黑" panose="020B0503020204020204" pitchFamily="34" charset="-122"/>
                <a:ea typeface="微软雅黑" panose="020B0503020204020204" pitchFamily="34" charset="-122"/>
              </a:rPr>
              <a:t>阐明了新时期党的政治、军事、经济纲领，并提出“打败蒋介石的主要方法”，即十大军事原则，对解放战争产生了重大影响。</a:t>
            </a:r>
            <a:endParaRPr lang="zh-CN" altLang="en-US" sz="2000" b="1" dirty="0" smtClean="0">
              <a:latin typeface="微软雅黑" panose="020B0503020204020204" pitchFamily="34" charset="-122"/>
              <a:ea typeface="微软雅黑" panose="020B0503020204020204" pitchFamily="34" charset="-122"/>
            </a:endParaRPr>
          </a:p>
        </p:txBody>
      </p:sp>
      <p:sp>
        <p:nvSpPr>
          <p:cNvPr id="52226" name="Rectangle 3"/>
          <p:cNvSpPr>
            <a:spLocks noGrp="1"/>
          </p:cNvSpPr>
          <p:nvPr>
            <p:ph type="body" idx="1"/>
          </p:nvPr>
        </p:nvSpPr>
        <p:spPr>
          <a:xfrm>
            <a:off x="500034" y="1071546"/>
            <a:ext cx="8229600" cy="935038"/>
          </a:xfrm>
        </p:spPr>
        <p:txBody>
          <a:bodyPr/>
          <a:lstStyle/>
          <a:p>
            <a:r>
              <a:rPr lang="en-US" altLang="zh-CN" sz="2000" dirty="0" smtClean="0">
                <a:latin typeface="微软雅黑" panose="020B0503020204020204" pitchFamily="34" charset="-122"/>
                <a:ea typeface="微软雅黑" panose="020B0503020204020204" pitchFamily="34" charset="-122"/>
              </a:rPr>
              <a:t>1947</a:t>
            </a:r>
            <a:r>
              <a:rPr lang="zh-CN" altLang="en-US" sz="2000" dirty="0" smtClean="0">
                <a:latin typeface="微软雅黑" panose="020B0503020204020204" pitchFamily="34" charset="-122"/>
                <a:ea typeface="微软雅黑" panose="020B0503020204020204" pitchFamily="34" charset="-122"/>
              </a:rPr>
              <a:t>年底，解放战争形势起了一个根本的变化，即人民解放军由战略防御转入战略进攻，把战争推进到国民党统治区。</a:t>
            </a:r>
            <a:endParaRPr lang="zh-CN" altLang="en-US" sz="2000"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89000" y="1905635"/>
            <a:ext cx="2851785" cy="390207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p:cNvSpPr>
          <p:nvPr>
            <p:ph type="body" idx="1"/>
          </p:nvPr>
        </p:nvSpPr>
        <p:spPr>
          <a:xfrm>
            <a:off x="457200" y="1287128"/>
            <a:ext cx="8229600" cy="5126054"/>
          </a:xfrm>
        </p:spPr>
        <p:txBody>
          <a:bodyPr/>
          <a:lstStyle/>
          <a:p>
            <a:r>
              <a:rPr lang="zh-CN" altLang="en-US" sz="2000" dirty="0" smtClean="0">
                <a:solidFill>
                  <a:srgbClr val="FF0000"/>
                </a:solidFill>
                <a:latin typeface="微软雅黑" panose="020B0503020204020204" pitchFamily="34" charset="-122"/>
                <a:ea typeface="微软雅黑" panose="020B0503020204020204" pitchFamily="34" charset="-122"/>
              </a:rPr>
              <a:t>辽沈、淮海、平津</a:t>
            </a:r>
            <a:r>
              <a:rPr lang="zh-CN" altLang="en-US" sz="2000" dirty="0" smtClean="0">
                <a:latin typeface="微软雅黑" panose="020B0503020204020204" pitchFamily="34" charset="-122"/>
                <a:ea typeface="微软雅黑" panose="020B0503020204020204" pitchFamily="34" charset="-122"/>
              </a:rPr>
              <a:t>三大战役</a:t>
            </a:r>
            <a:endParaRPr lang="en-US" altLang="zh-CN"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改编和歼灭国民党军队</a:t>
            </a:r>
            <a:r>
              <a:rPr lang="en-US" altLang="zh-CN" sz="2000" dirty="0" smtClean="0">
                <a:latin typeface="微软雅黑" panose="020B0503020204020204" pitchFamily="34" charset="-122"/>
                <a:ea typeface="微软雅黑" panose="020B0503020204020204" pitchFamily="34" charset="-122"/>
              </a:rPr>
              <a:t>154</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万余人，加速了解放战争的</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胜利进程。</a:t>
            </a:r>
            <a:endParaRPr lang="zh-CN" altLang="en-US" sz="2000" dirty="0" smtClean="0">
              <a:latin typeface="微软雅黑" panose="020B0503020204020204" pitchFamily="34" charset="-122"/>
              <a:ea typeface="微软雅黑" panose="020B0503020204020204" pitchFamily="34" charset="-122"/>
            </a:endParaRPr>
          </a:p>
          <a:p>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solidFill>
                  <a:srgbClr val="C00000"/>
                </a:solidFill>
                <a:latin typeface="微软雅黑" panose="020B0503020204020204" pitchFamily="34" charset="-122"/>
                <a:ea typeface="微软雅黑" panose="020B0503020204020204" pitchFamily="34" charset="-122"/>
              </a:rPr>
              <a:t>三大战役的胜利：                    </a:t>
            </a:r>
            <a:endParaRPr lang="zh-CN" altLang="en-US" sz="2000" dirty="0" smtClean="0">
              <a:solidFill>
                <a:srgbClr val="C00000"/>
              </a:solidFill>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使东北、华北、华东三大解</a:t>
            </a:r>
            <a:endParaRPr lang="en-US" altLang="zh-CN" sz="2000" b="1"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b="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放区完全连成一片，奠定了</a:t>
            </a:r>
            <a:endParaRPr lang="en-US" altLang="zh-CN" sz="2000" b="1"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en-US" altLang="zh-CN" sz="2000" b="1" dirty="0" smtClean="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全国革命胜利的巩固基础，</a:t>
            </a:r>
            <a:endParaRPr lang="zh-CN" altLang="en-US" sz="2000" b="1"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以农村包围城市、武装夺取</a:t>
            </a:r>
            <a:endParaRPr lang="zh-CN" altLang="en-US" sz="2000" b="1"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政权道路即将奏响凯歌。</a:t>
            </a: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4170045" y="1395730"/>
            <a:ext cx="4966335" cy="3237230"/>
          </a:xfrm>
          <a:prstGeom prst="rect">
            <a:avLst/>
          </a:prstGeom>
        </p:spPr>
      </p:pic>
      <p:sp>
        <p:nvSpPr>
          <p:cNvPr id="3" name="文本框 2"/>
          <p:cNvSpPr txBox="1"/>
          <p:nvPr/>
        </p:nvSpPr>
        <p:spPr>
          <a:xfrm>
            <a:off x="5252085" y="4836160"/>
            <a:ext cx="3230880" cy="398780"/>
          </a:xfrm>
          <a:prstGeom prst="rect">
            <a:avLst/>
          </a:prstGeom>
          <a:noFill/>
        </p:spPr>
        <p:txBody>
          <a:bodyPr wrap="none" rtlCol="0">
            <a:spAutoFit/>
          </a:bodyPr>
          <a:p>
            <a:r>
              <a:rPr lang="zh-CN" altLang="en-US" sz="2000">
                <a:solidFill>
                  <a:srgbClr val="FF0000"/>
                </a:solidFill>
                <a:latin typeface="微软雅黑" panose="020B0503020204020204" pitchFamily="34" charset="-122"/>
                <a:ea typeface="微软雅黑" panose="020B0503020204020204" pitchFamily="34" charset="-122"/>
              </a:rPr>
              <a:t>三大战役及渡江作战示意图</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p:cNvSpPr>
          <p:nvPr>
            <p:ph type="body" idx="1"/>
          </p:nvPr>
        </p:nvSpPr>
        <p:spPr>
          <a:xfrm>
            <a:off x="457200" y="857233"/>
            <a:ext cx="8229600" cy="5268930"/>
          </a:xfrm>
        </p:spPr>
        <p:txBody>
          <a:bodyPr/>
          <a:lstStyle/>
          <a:p>
            <a:pPr>
              <a:lnSpc>
                <a:spcPct val="90000"/>
              </a:lnSpc>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党的工作重心由乡村转移到城市</a:t>
            </a:r>
            <a:endPar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90000"/>
              </a:lnSpc>
              <a:buNone/>
            </a:pPr>
            <a:endParaRPr lang="zh-CN" altLang="en-US" sz="2000" b="1" dirty="0" smtClean="0">
              <a:solidFill>
                <a:srgbClr val="C00000"/>
              </a:solidFill>
              <a:latin typeface="黑体" panose="02010609060101010101" pitchFamily="2" charset="-122"/>
              <a:ea typeface="黑体" panose="02010609060101010101" pitchFamily="2" charset="-122"/>
            </a:endParaRPr>
          </a:p>
          <a:p>
            <a:pPr>
              <a:lnSpc>
                <a:spcPct val="90000"/>
              </a:lnSpc>
            </a:pPr>
            <a:r>
              <a:rPr lang="en-US" altLang="zh-CN" sz="2000" dirty="0" smtClean="0">
                <a:latin typeface="微软雅黑" panose="020B0503020204020204" pitchFamily="34" charset="-122"/>
                <a:ea typeface="微软雅黑" panose="020B0503020204020204" pitchFamily="34" charset="-122"/>
              </a:rPr>
              <a:t>1949</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3</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5</a:t>
            </a:r>
            <a:r>
              <a:rPr lang="zh-CN" altLang="en-US" sz="2000" dirty="0" smtClean="0">
                <a:latin typeface="微软雅黑" panose="020B0503020204020204" pitchFamily="34" charset="-122"/>
                <a:ea typeface="微软雅黑" panose="020B0503020204020204" pitchFamily="34" charset="-122"/>
              </a:rPr>
              <a:t>日</a:t>
            </a:r>
            <a:r>
              <a:rPr lang="en-US" altLang="zh-CN" sz="2000" dirty="0" smtClean="0">
                <a:latin typeface="微软雅黑" panose="020B0503020204020204" pitchFamily="34" charset="-122"/>
                <a:ea typeface="微软雅黑" panose="020B0503020204020204" pitchFamily="34" charset="-122"/>
              </a:rPr>
              <a:t>—13</a:t>
            </a:r>
            <a:r>
              <a:rPr lang="zh-CN" altLang="en-US" sz="2000" dirty="0" smtClean="0">
                <a:latin typeface="微软雅黑" panose="020B0503020204020204" pitchFamily="34" charset="-122"/>
                <a:ea typeface="微软雅黑" panose="020B0503020204020204" pitchFamily="34" charset="-122"/>
              </a:rPr>
              <a:t>日，党的七届二中全会在西柏坡胜利召开。</a:t>
            </a:r>
            <a:endParaRPr lang="zh-CN" altLang="en-US" sz="2000" dirty="0" smtClean="0">
              <a:latin typeface="微软雅黑" panose="020B0503020204020204" pitchFamily="34" charset="-122"/>
              <a:ea typeface="微软雅黑" panose="020B0503020204020204" pitchFamily="34" charset="-122"/>
            </a:endParaRPr>
          </a:p>
          <a:p>
            <a:pPr>
              <a:lnSpc>
                <a:spcPct val="90000"/>
              </a:lnSpc>
            </a:pPr>
            <a:r>
              <a:rPr lang="zh-CN" altLang="en-US" sz="2000" dirty="0" smtClean="0">
                <a:latin typeface="微软雅黑" panose="020B0503020204020204" pitchFamily="34" charset="-122"/>
                <a:ea typeface="微软雅黑" panose="020B0503020204020204" pitchFamily="34" charset="-122"/>
              </a:rPr>
              <a:t>全会着重讨论并决定，党的工作重心由乡村移到城市。</a:t>
            </a:r>
            <a:endParaRPr lang="zh-CN" altLang="en-US" sz="2000" dirty="0" smtClean="0">
              <a:latin typeface="微软雅黑" panose="020B0503020204020204" pitchFamily="34" charset="-122"/>
              <a:ea typeface="微软雅黑" panose="020B0503020204020204" pitchFamily="34" charset="-122"/>
            </a:endParaRPr>
          </a:p>
          <a:p>
            <a:pPr marL="0" indent="0">
              <a:lnSpc>
                <a:spcPct val="90000"/>
              </a:lnSpc>
              <a:buNone/>
            </a:pPr>
            <a:endParaRPr lang="zh-CN" altLang="en-US" sz="2000" dirty="0" smtClean="0">
              <a:latin typeface="微软雅黑" panose="020B0503020204020204" pitchFamily="34" charset="-122"/>
              <a:ea typeface="微软雅黑" panose="020B0503020204020204" pitchFamily="34" charset="-122"/>
            </a:endParaRPr>
          </a:p>
          <a:p>
            <a:pPr>
              <a:lnSpc>
                <a:spcPct val="90000"/>
              </a:lnSpc>
            </a:pPr>
            <a:endParaRPr lang="zh-CN" altLang="en-US" sz="2000" b="1" dirty="0" smtClean="0">
              <a:latin typeface="楷体_GB2312" pitchFamily="49" charset="-122"/>
              <a:ea typeface="楷体_GB2312" pitchFamily="49" charset="-122"/>
            </a:endParaRPr>
          </a:p>
        </p:txBody>
      </p:sp>
      <p:pic>
        <p:nvPicPr>
          <p:cNvPr id="58371" name="Picture 5" descr="83025aafa40f4bfbcee01ad40f4f78f0f7361879"/>
          <p:cNvPicPr>
            <a:picLocks noChangeAspect="1" noChangeArrowheads="1"/>
          </p:cNvPicPr>
          <p:nvPr/>
        </p:nvPicPr>
        <p:blipFill>
          <a:blip r:embed="rId1"/>
          <a:srcRect/>
          <a:stretch>
            <a:fillRect/>
          </a:stretch>
        </p:blipFill>
        <p:spPr bwMode="auto">
          <a:xfrm>
            <a:off x="2112645" y="2364105"/>
            <a:ext cx="4693920" cy="3200400"/>
          </a:xfrm>
          <a:prstGeom prst="rect">
            <a:avLst/>
          </a:prstGeom>
          <a:noFill/>
          <a:ln w="9525">
            <a:noFill/>
            <a:miter lim="800000"/>
            <a:headEnd/>
            <a:tailEnd/>
          </a:ln>
        </p:spPr>
      </p:pic>
      <p:sp>
        <p:nvSpPr>
          <p:cNvPr id="2" name="文本框 1"/>
          <p:cNvSpPr txBox="1"/>
          <p:nvPr/>
        </p:nvSpPr>
        <p:spPr>
          <a:xfrm>
            <a:off x="2004060" y="5325745"/>
            <a:ext cx="6175375" cy="1229995"/>
          </a:xfrm>
          <a:prstGeom prst="rect">
            <a:avLst/>
          </a:prstGeom>
          <a:noFill/>
        </p:spPr>
        <p:txBody>
          <a:bodyPr wrap="square" rtlCol="0">
            <a:spAutoFit/>
          </a:bodyPr>
          <a:p>
            <a:pPr algn="l"/>
            <a:endParaRPr lang="zh-CN" altLang="en-US"/>
          </a:p>
          <a:p>
            <a:pPr algn="l"/>
            <a:r>
              <a:rPr lang="zh-CN" altLang="en-US" sz="2000">
                <a:solidFill>
                  <a:srgbClr val="FF0000"/>
                </a:solidFill>
                <a:latin typeface="微软雅黑" panose="020B0503020204020204" pitchFamily="34" charset="-122"/>
                <a:ea typeface="微软雅黑" panose="020B0503020204020204" pitchFamily="34" charset="-122"/>
                <a:sym typeface="+mn-ea"/>
              </a:rPr>
              <a:t>毛泽东同志在</a:t>
            </a:r>
            <a:r>
              <a:rPr lang="zh-CN" altLang="en-US" sz="2000">
                <a:solidFill>
                  <a:srgbClr val="FF0000"/>
                </a:solidFill>
                <a:latin typeface="微软雅黑" panose="020B0503020204020204" pitchFamily="34" charset="-122"/>
                <a:ea typeface="微软雅黑" panose="020B0503020204020204" pitchFamily="34" charset="-122"/>
              </a:rPr>
              <a:t>党的七届二中全会</a:t>
            </a:r>
            <a:r>
              <a:rPr lang="zh-CN" altLang="en-US" sz="2000">
                <a:solidFill>
                  <a:srgbClr val="FF0000"/>
                </a:solidFill>
                <a:latin typeface="微软雅黑" panose="020B0503020204020204" pitchFamily="34" charset="-122"/>
                <a:ea typeface="微软雅黑" panose="020B0503020204020204" pitchFamily="34" charset="-122"/>
                <a:sym typeface="+mn-ea"/>
              </a:rPr>
              <a:t>上做报告</a:t>
            </a:r>
            <a:endParaRPr lang="zh-CN" altLang="en-US"/>
          </a:p>
          <a:p>
            <a:pPr algn="l"/>
            <a:endParaRPr lang="zh-CN" altLang="en-US"/>
          </a:p>
          <a:p>
            <a:pPr algn="l"/>
            <a:r>
              <a:rPr lang="zh-CN" altLang="en-US"/>
              <a:t>　</a:t>
            </a:r>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竖卷形 11"/>
          <p:cNvSpPr/>
          <p:nvPr/>
        </p:nvSpPr>
        <p:spPr>
          <a:xfrm rot="10800000" flipH="1">
            <a:off x="1020445" y="1654810"/>
            <a:ext cx="7472680" cy="4058285"/>
          </a:xfrm>
          <a:prstGeom prst="verticalScroll">
            <a:avLst>
              <a:gd name="adj" fmla="val 6824"/>
            </a:avLst>
          </a:prstGeom>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p>
            <a:pPr algn="ctr"/>
            <a:endParaRPr lang="zh-CN" altLang="en-US"/>
          </a:p>
        </p:txBody>
      </p:sp>
      <p:sp>
        <p:nvSpPr>
          <p:cNvPr id="3" name="内容占位符 2"/>
          <p:cNvSpPr>
            <a:spLocks noGrp="1"/>
          </p:cNvSpPr>
          <p:nvPr>
            <p:ph idx="1"/>
          </p:nvPr>
        </p:nvSpPr>
        <p:spPr>
          <a:xfrm>
            <a:off x="1500505" y="1893570"/>
            <a:ext cx="6643370" cy="2157095"/>
          </a:xfrm>
        </p:spPr>
        <p:txBody>
          <a:bodyPr/>
          <a:p>
            <a:pPr>
              <a:lnSpc>
                <a:spcPct val="90000"/>
              </a:lnSpc>
            </a:pPr>
            <a:r>
              <a:rPr lang="zh-CN" altLang="en-US" sz="2800" dirty="0" smtClean="0">
                <a:solidFill>
                  <a:srgbClr val="FF0000"/>
                </a:solidFill>
                <a:latin typeface="宋体" panose="02010600030101010101" pitchFamily="2" charset="-122"/>
                <a:ea typeface="华文新魏" panose="02010800040101010101" pitchFamily="2" charset="-122"/>
                <a:sym typeface="+mn-ea"/>
              </a:rPr>
              <a:t>“</a:t>
            </a:r>
            <a:r>
              <a:rPr lang="zh-CN" altLang="en-US" sz="2800" dirty="0" smtClean="0">
                <a:solidFill>
                  <a:srgbClr val="FF0000"/>
                </a:solidFill>
                <a:latin typeface="华文新魏" panose="02010800040101010101" pitchFamily="2" charset="-122"/>
                <a:ea typeface="华文新魏" panose="02010800040101010101" pitchFamily="2" charset="-122"/>
                <a:sym typeface="+mn-ea"/>
              </a:rPr>
              <a:t>两个务必</a:t>
            </a:r>
            <a:r>
              <a:rPr lang="zh-CN" altLang="en-US" sz="2800" dirty="0" smtClean="0">
                <a:solidFill>
                  <a:srgbClr val="FF0000"/>
                </a:solidFill>
                <a:latin typeface="宋体" panose="02010600030101010101" pitchFamily="2" charset="-122"/>
                <a:ea typeface="华文新魏" panose="02010800040101010101" pitchFamily="2" charset="-122"/>
                <a:sym typeface="+mn-ea"/>
              </a:rPr>
              <a:t>”：</a:t>
            </a:r>
            <a:endParaRPr lang="zh-CN" altLang="en-US" sz="2800" dirty="0" smtClean="0">
              <a:latin typeface="宋体" panose="02010600030101010101" pitchFamily="2" charset="-122"/>
              <a:ea typeface="华文新魏" panose="02010800040101010101" pitchFamily="2" charset="-122"/>
              <a:sym typeface="+mn-ea"/>
            </a:endParaRPr>
          </a:p>
          <a:p>
            <a:pPr marL="0" indent="0" latinLnBrk="0">
              <a:lnSpc>
                <a:spcPct val="140000"/>
              </a:lnSpc>
              <a:spcBef>
                <a:spcPts val="0"/>
              </a:spcBef>
              <a:buNone/>
            </a:pPr>
            <a:r>
              <a:rPr lang="zh-CN" altLang="en-US" b="1" dirty="0" smtClean="0">
                <a:latin typeface="楷体_GB2312" pitchFamily="49" charset="-122"/>
                <a:ea typeface="楷体_GB2312" pitchFamily="49" charset="-122"/>
                <a:sym typeface="+mn-ea"/>
              </a:rPr>
              <a:t>  </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务必使同志们继续地保持谦虚、谨慎、不骄不躁的作风，务必使同志们继续地保持艰苦奋斗的作风。</a:t>
            </a:r>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0" indent="0">
              <a:lnSpc>
                <a:spcPct val="90000"/>
              </a:lnSpc>
              <a:buNone/>
            </a:pPr>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90000"/>
              </a:lnSpc>
            </a:pPr>
            <a:r>
              <a:rPr lang="zh-CN" altLang="en-US" sz="2800" dirty="0" smtClean="0">
                <a:solidFill>
                  <a:srgbClr val="FF0000"/>
                </a:solidFill>
                <a:latin typeface="宋体" panose="02010600030101010101" pitchFamily="2" charset="-122"/>
                <a:ea typeface="华文新魏" panose="02010800040101010101" pitchFamily="2" charset="-122"/>
                <a:sym typeface="+mn-ea"/>
              </a:rPr>
              <a:t>“</a:t>
            </a:r>
            <a:r>
              <a:rPr lang="zh-CN" altLang="en-US" sz="2800" dirty="0" smtClean="0">
                <a:solidFill>
                  <a:srgbClr val="FF0000"/>
                </a:solidFill>
                <a:latin typeface="华文新魏" panose="02010800040101010101" pitchFamily="2" charset="-122"/>
                <a:ea typeface="华文新魏" panose="02010800040101010101" pitchFamily="2" charset="-122"/>
                <a:sym typeface="+mn-ea"/>
              </a:rPr>
              <a:t>两个善于</a:t>
            </a:r>
            <a:r>
              <a:rPr lang="zh-CN" altLang="en-US" sz="2800" dirty="0" smtClean="0">
                <a:solidFill>
                  <a:srgbClr val="FF0000"/>
                </a:solidFill>
                <a:latin typeface="宋体" panose="02010600030101010101" pitchFamily="2" charset="-122"/>
                <a:ea typeface="华文新魏" panose="02010800040101010101" pitchFamily="2" charset="-122"/>
                <a:sym typeface="+mn-ea"/>
              </a:rPr>
              <a:t>”：</a:t>
            </a:r>
            <a:endParaRPr lang="en-US" altLang="zh-CN" dirty="0" smtClean="0">
              <a:latin typeface="宋体" panose="02010600030101010101" pitchFamily="2" charset="-122"/>
              <a:ea typeface="华文新魏" panose="02010800040101010101" pitchFamily="2" charset="-122"/>
            </a:endParaRPr>
          </a:p>
          <a:p>
            <a:pPr algn="l" latinLnBrk="0">
              <a:lnSpc>
                <a:spcPct val="140000"/>
              </a:lnSpc>
              <a:spcBef>
                <a:spcPts val="0"/>
              </a:spcBef>
              <a:buNone/>
            </a:pPr>
            <a:r>
              <a:rPr lang="en-US" altLang="zh-CN" b="1" dirty="0" smtClean="0">
                <a:latin typeface="宋体" panose="02010600030101010101" pitchFamily="2" charset="-122"/>
                <a:ea typeface="华文新魏" panose="02010800040101010101" pitchFamily="2" charset="-122"/>
                <a:sym typeface="+mn-ea"/>
              </a:rPr>
              <a:t>  </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我们不但善于破坏一个旧世界，而且善于建设一个新</a:t>
            </a:r>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l">
              <a:lnSpc>
                <a:spcPct val="90000"/>
              </a:lnSpc>
              <a:buNone/>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世界。</a:t>
            </a:r>
            <a:endParaRPr lang="zh-CN" altLang="en-US" b="1" dirty="0" smtClean="0">
              <a:latin typeface="楷体_GB2312" pitchFamily="49" charset="-122"/>
              <a:ea typeface="楷体_GB2312" pitchFamily="49" charset="-122"/>
            </a:endParaRPr>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p:cNvSpPr>
          <p:nvPr>
            <p:ph type="body" idx="1"/>
          </p:nvPr>
        </p:nvSpPr>
        <p:spPr>
          <a:xfrm>
            <a:off x="457200" y="476250"/>
            <a:ext cx="8229600" cy="6048375"/>
          </a:xfrm>
        </p:spPr>
        <p:txBody>
          <a:bodyPr/>
          <a:lstStyle/>
          <a:p>
            <a:pPr>
              <a:spcBef>
                <a:spcPct val="140000"/>
              </a:spcBef>
              <a:spcAft>
                <a:spcPct val="50000"/>
              </a:spcAft>
            </a:pPr>
            <a:r>
              <a:rPr lang="en-US" altLang="zh-CN" sz="800" dirty="0" smtClean="0">
                <a:latin typeface="宋体" panose="02010600030101010101" pitchFamily="2" charset="-122"/>
              </a:rPr>
              <a:t>   </a:t>
            </a:r>
            <a:endParaRPr lang="en-US" altLang="zh-CN" sz="800" dirty="0" smtClean="0">
              <a:latin typeface="宋体" panose="02010600030101010101" pitchFamily="2" charset="-122"/>
            </a:endParaRPr>
          </a:p>
          <a:p>
            <a:pPr>
              <a:spcBef>
                <a:spcPct val="60000"/>
              </a:spcBef>
              <a:spcAft>
                <a:spcPct val="50000"/>
              </a:spcAft>
            </a:pPr>
            <a:endParaRPr lang="en-US" altLang="zh-CN" sz="2000" dirty="0" smtClean="0">
              <a:latin typeface="微软雅黑" panose="020B0503020204020204" pitchFamily="34" charset="-122"/>
              <a:ea typeface="微软雅黑" panose="020B0503020204020204" pitchFamily="34" charset="-122"/>
            </a:endParaRPr>
          </a:p>
          <a:p>
            <a:pPr>
              <a:spcBef>
                <a:spcPct val="60000"/>
              </a:spcBef>
              <a:spcAft>
                <a:spcPct val="50000"/>
              </a:spcAft>
            </a:pPr>
            <a:r>
              <a:rPr lang="en-US" altLang="zh-CN" sz="2000" dirty="0" smtClean="0">
                <a:latin typeface="微软雅黑" panose="020B0503020204020204" pitchFamily="34" charset="-122"/>
                <a:ea typeface="微软雅黑" panose="020B0503020204020204" pitchFamily="34" charset="-122"/>
              </a:rPr>
              <a:t>1949</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3</a:t>
            </a:r>
            <a:r>
              <a:rPr lang="zh-CN" altLang="en-US" sz="2000" dirty="0" smtClean="0">
                <a:latin typeface="微软雅黑" panose="020B0503020204020204" pitchFamily="34" charset="-122"/>
                <a:ea typeface="微软雅黑" panose="020B0503020204020204" pitchFamily="34" charset="-122"/>
              </a:rPr>
              <a:t>月，中共中央由西柏坡迁往北平。</a:t>
            </a:r>
            <a:endParaRPr lang="zh-CN" altLang="en-US" sz="2000" dirty="0" smtClean="0">
              <a:latin typeface="微软雅黑" panose="020B0503020204020204" pitchFamily="34" charset="-122"/>
              <a:ea typeface="微软雅黑" panose="020B0503020204020204" pitchFamily="34" charset="-122"/>
            </a:endParaRPr>
          </a:p>
          <a:p>
            <a:pPr>
              <a:spcAft>
                <a:spcPct val="20000"/>
              </a:spcAft>
            </a:pPr>
            <a:r>
              <a:rPr lang="en-US" altLang="zh-CN" sz="2000" dirty="0" smtClean="0">
                <a:latin typeface="微软雅黑" panose="020B0503020204020204" pitchFamily="34" charset="-122"/>
                <a:ea typeface="微软雅黑" panose="020B0503020204020204" pitchFamily="34" charset="-122"/>
              </a:rPr>
              <a:t>1949</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9</a:t>
            </a:r>
            <a:r>
              <a:rPr lang="zh-CN" altLang="en-US" sz="2000" dirty="0" smtClean="0">
                <a:latin typeface="微软雅黑" panose="020B0503020204020204" pitchFamily="34" charset="-122"/>
                <a:ea typeface="微软雅黑" panose="020B0503020204020204" pitchFamily="34" charset="-122"/>
              </a:rPr>
              <a:t>月，中国人民政治协商会议第一届</a:t>
            </a:r>
            <a:endParaRPr lang="en-US" altLang="zh-CN" sz="2000" dirty="0" smtClean="0">
              <a:latin typeface="微软雅黑" panose="020B0503020204020204" pitchFamily="34" charset="-122"/>
              <a:ea typeface="微软雅黑" panose="020B0503020204020204" pitchFamily="34" charset="-122"/>
            </a:endParaRPr>
          </a:p>
          <a:p>
            <a:pPr>
              <a:spcAft>
                <a:spcPct val="20000"/>
              </a:spcAft>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全体会议在北平开幕。</a:t>
            </a:r>
            <a:endParaRPr lang="zh-CN" altLang="en-US" sz="2000" dirty="0" smtClean="0">
              <a:latin typeface="微软雅黑" panose="020B0503020204020204" pitchFamily="34" charset="-122"/>
              <a:ea typeface="微软雅黑" panose="020B0503020204020204" pitchFamily="34" charset="-122"/>
            </a:endParaRPr>
          </a:p>
          <a:p>
            <a:pPr>
              <a:spcAft>
                <a:spcPct val="2000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会议通过带有临时宪法性质的</a:t>
            </a:r>
            <a:r>
              <a:rPr lang="en-US" altLang="zh-CN" sz="2000" dirty="0" smtClean="0">
                <a:solidFill>
                  <a:srgbClr val="FF0000"/>
                </a:solidFill>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中国人民政</a:t>
            </a:r>
            <a:endParaRPr lang="en-US" altLang="zh-CN" sz="2000" dirty="0" smtClean="0">
              <a:solidFill>
                <a:srgbClr val="FF0000"/>
              </a:solidFill>
              <a:latin typeface="微软雅黑" panose="020B0503020204020204" pitchFamily="34" charset="-122"/>
              <a:ea typeface="微软雅黑" panose="020B0503020204020204" pitchFamily="34" charset="-122"/>
            </a:endParaRPr>
          </a:p>
          <a:p>
            <a:pPr>
              <a:spcAft>
                <a:spcPct val="20000"/>
              </a:spcAft>
              <a:buFont typeface="Arial" panose="020B0604020202020204" pitchFamily="34" charset="0"/>
              <a:buNone/>
            </a:pPr>
            <a:r>
              <a:rPr lang="en-US" altLang="zh-CN" sz="2000" dirty="0" smtClean="0">
                <a:solidFill>
                  <a:srgbClr val="FF0000"/>
                </a:solidFill>
                <a:latin typeface="微软雅黑" panose="020B0503020204020204" pitchFamily="34" charset="-122"/>
                <a:ea typeface="微软雅黑" panose="020B0503020204020204" pitchFamily="34" charset="-122"/>
              </a:rPr>
              <a:t>     </a:t>
            </a:r>
            <a:r>
              <a:rPr lang="zh-CN" altLang="en-US" sz="2000" dirty="0" smtClean="0">
                <a:solidFill>
                  <a:srgbClr val="FF0000"/>
                </a:solidFill>
                <a:latin typeface="微软雅黑" panose="020B0503020204020204" pitchFamily="34" charset="-122"/>
                <a:ea typeface="微软雅黑" panose="020B0503020204020204" pitchFamily="34" charset="-122"/>
              </a:rPr>
              <a:t>治协商会议共同纲领</a:t>
            </a:r>
            <a:r>
              <a:rPr lang="en-US" altLang="zh-CN" sz="2000" dirty="0" smtClean="0">
                <a:solidFill>
                  <a:srgbClr val="FF0000"/>
                </a:solidFill>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，规定了中华人民共</a:t>
            </a:r>
            <a:endParaRPr lang="en-US" altLang="zh-CN" sz="2000" dirty="0" smtClean="0">
              <a:latin typeface="微软雅黑" panose="020B0503020204020204" pitchFamily="34" charset="-122"/>
              <a:ea typeface="微软雅黑" panose="020B0503020204020204" pitchFamily="34" charset="-122"/>
            </a:endParaRPr>
          </a:p>
          <a:p>
            <a:pPr>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和国的国家性质和政权制度，并定都北平，</a:t>
            </a:r>
            <a:endParaRPr lang="en-US" altLang="zh-CN" sz="2000" dirty="0" smtClean="0">
              <a:latin typeface="微软雅黑" panose="020B0503020204020204" pitchFamily="34" charset="-122"/>
              <a:ea typeface="微软雅黑" panose="020B0503020204020204" pitchFamily="34" charset="-122"/>
            </a:endParaRPr>
          </a:p>
          <a:p>
            <a:pPr>
              <a:spcAft>
                <a:spcPct val="20000"/>
              </a:spcAft>
              <a:buFont typeface="Arial" panose="020B0604020202020204" pitchFamily="34" charset="0"/>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将北平改名为北京。</a:t>
            </a:r>
            <a:endParaRPr lang="zh-CN" altLang="en-US" sz="2000" dirty="0" smtClean="0">
              <a:latin typeface="微软雅黑" panose="020B0503020204020204" pitchFamily="34" charset="-122"/>
              <a:ea typeface="微软雅黑" panose="020B0503020204020204" pitchFamily="34" charset="-122"/>
            </a:endParaRPr>
          </a:p>
          <a:p>
            <a:pPr>
              <a:spcAft>
                <a:spcPct val="20000"/>
              </a:spcAft>
              <a:buFont typeface="Arial" panose="020B0604020202020204" pitchFamily="34" charset="0"/>
              <a:buNone/>
            </a:pPr>
            <a:r>
              <a:rPr lang="zh-CN" altLang="en-US" sz="2000" b="1" dirty="0" smtClean="0">
                <a:latin typeface="宋体" panose="02010600030101010101" pitchFamily="2" charset="-122"/>
              </a:rPr>
              <a:t>       会议选举毛泽东为中央人民政府主席 </a:t>
            </a:r>
            <a:endParaRPr lang="zh-CN" altLang="en-US" sz="2000" b="1" dirty="0" smtClean="0">
              <a:latin typeface="宋体" panose="02010600030101010101" pitchFamily="2" charset="-122"/>
            </a:endParaRPr>
          </a:p>
          <a:p>
            <a:pPr>
              <a:spcAft>
                <a:spcPct val="45000"/>
              </a:spcAft>
            </a:pPr>
            <a:endParaRPr lang="zh-CN" altLang="en-US" sz="2400" dirty="0" smtClean="0">
              <a:latin typeface="宋体" panose="02010600030101010101" pitchFamily="2" charset="-122"/>
            </a:endParaRPr>
          </a:p>
        </p:txBody>
      </p:sp>
      <p:pic>
        <p:nvPicPr>
          <p:cNvPr id="59396" name="Picture 6" descr="U136P4T8D1895969F118DT20090930155257"/>
          <p:cNvPicPr>
            <a:picLocks noChangeAspect="1" noChangeArrowheads="1"/>
          </p:cNvPicPr>
          <p:nvPr/>
        </p:nvPicPr>
        <p:blipFill>
          <a:blip r:embed="rId1"/>
          <a:srcRect/>
          <a:stretch>
            <a:fillRect/>
          </a:stretch>
        </p:blipFill>
        <p:spPr bwMode="auto">
          <a:xfrm>
            <a:off x="5917565" y="1184910"/>
            <a:ext cx="3208020" cy="44761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p:cNvSpPr>
          <p:nvPr>
            <p:ph type="body" idx="1"/>
          </p:nvPr>
        </p:nvSpPr>
        <p:spPr>
          <a:xfrm>
            <a:off x="457200" y="620713"/>
            <a:ext cx="8229600" cy="5505450"/>
          </a:xfrm>
        </p:spPr>
        <p:txBody>
          <a:bodyPr/>
          <a:lstStyle/>
          <a:p>
            <a:pPr>
              <a:spcBef>
                <a:spcPct val="60000"/>
              </a:spcBef>
            </a:pPr>
            <a:endParaRPr lang="en-US" altLang="zh-CN" sz="1000" dirty="0" smtClean="0">
              <a:latin typeface="宋体" panose="02010600030101010101" pitchFamily="2" charset="-122"/>
            </a:endParaRPr>
          </a:p>
          <a:p>
            <a:pPr>
              <a:spcBef>
                <a:spcPct val="35000"/>
              </a:spcBef>
            </a:pPr>
            <a:r>
              <a:rPr lang="en-US" altLang="zh-CN" sz="2000" dirty="0" smtClean="0">
                <a:solidFill>
                  <a:srgbClr val="C00000"/>
                </a:solidFill>
                <a:latin typeface="微软雅黑" panose="020B0503020204020204" pitchFamily="34" charset="-122"/>
                <a:ea typeface="微软雅黑" panose="020B0503020204020204" pitchFamily="34" charset="-122"/>
              </a:rPr>
              <a:t>1949</a:t>
            </a:r>
            <a:r>
              <a:rPr lang="zh-CN" altLang="en-US" sz="2000" dirty="0" smtClean="0">
                <a:solidFill>
                  <a:srgbClr val="C00000"/>
                </a:solidFill>
                <a:latin typeface="微软雅黑" panose="020B0503020204020204" pitchFamily="34" charset="-122"/>
                <a:ea typeface="微软雅黑" panose="020B0503020204020204" pitchFamily="34" charset="-122"/>
              </a:rPr>
              <a:t>年</a:t>
            </a:r>
            <a:r>
              <a:rPr lang="en-US" altLang="zh-CN" sz="2000" dirty="0" smtClean="0">
                <a:solidFill>
                  <a:srgbClr val="C00000"/>
                </a:solidFill>
                <a:latin typeface="微软雅黑" panose="020B0503020204020204" pitchFamily="34" charset="-122"/>
                <a:ea typeface="微软雅黑" panose="020B0503020204020204" pitchFamily="34" charset="-122"/>
              </a:rPr>
              <a:t>10</a:t>
            </a:r>
            <a:r>
              <a:rPr lang="zh-CN" altLang="en-US" sz="2000" dirty="0" smtClean="0">
                <a:solidFill>
                  <a:srgbClr val="C00000"/>
                </a:solidFill>
                <a:latin typeface="微软雅黑" panose="020B0503020204020204" pitchFamily="34" charset="-122"/>
                <a:ea typeface="微软雅黑" panose="020B0503020204020204" pitchFamily="34" charset="-122"/>
              </a:rPr>
              <a:t>月</a:t>
            </a:r>
            <a:r>
              <a:rPr lang="en-US" altLang="zh-CN" sz="2000" dirty="0" smtClean="0">
                <a:solidFill>
                  <a:srgbClr val="C00000"/>
                </a:solidFill>
                <a:latin typeface="微软雅黑" panose="020B0503020204020204" pitchFamily="34" charset="-122"/>
                <a:ea typeface="微软雅黑" panose="020B0503020204020204" pitchFamily="34" charset="-122"/>
              </a:rPr>
              <a:t>1</a:t>
            </a:r>
            <a:r>
              <a:rPr lang="zh-CN" altLang="en-US" sz="2000" dirty="0" smtClean="0">
                <a:solidFill>
                  <a:srgbClr val="C00000"/>
                </a:solidFill>
                <a:latin typeface="微软雅黑" panose="020B0503020204020204" pitchFamily="34" charset="-122"/>
                <a:ea typeface="微软雅黑" panose="020B0503020204020204" pitchFamily="34" charset="-122"/>
              </a:rPr>
              <a:t>日，中华人民共和国成立。</a:t>
            </a:r>
            <a:endParaRPr lang="zh-CN" altLang="en-US" sz="2000" dirty="0" smtClean="0">
              <a:solidFill>
                <a:srgbClr val="C00000"/>
              </a:solidFill>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以毛泽东为主要代表的</a:t>
            </a: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中国共产党人，历经艰辛探</a:t>
            </a: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索，成功地走出了一条以农</a:t>
            </a: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村包围城市、武装夺取政权</a:t>
            </a: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的革命道路。</a:t>
            </a:r>
            <a:endParaRPr lang="zh-CN" altLang="en-US" sz="2000" b="1" dirty="0" smtClean="0">
              <a:latin typeface="微软雅黑" panose="020B0503020204020204" pitchFamily="34" charset="-122"/>
              <a:ea typeface="微软雅黑" panose="020B0503020204020204" pitchFamily="34" charset="-122"/>
            </a:endParaRPr>
          </a:p>
          <a:p>
            <a:endParaRPr lang="zh-CN" altLang="en-US" b="1" dirty="0" smtClean="0">
              <a:latin typeface="楷体_GB2312" pitchFamily="49" charset="-122"/>
              <a:ea typeface="楷体_GB2312" pitchFamily="49" charset="-122"/>
            </a:endParaRPr>
          </a:p>
        </p:txBody>
      </p:sp>
      <p:pic>
        <p:nvPicPr>
          <p:cNvPr id="60419" name="Picture 4" descr="37d3d539b6003af37303ef4c382ac65c1038b664"/>
          <p:cNvPicPr>
            <a:picLocks noChangeAspect="1" noChangeArrowheads="1"/>
          </p:cNvPicPr>
          <p:nvPr/>
        </p:nvPicPr>
        <p:blipFill>
          <a:blip r:embed="rId1"/>
          <a:srcRect/>
          <a:stretch>
            <a:fillRect/>
          </a:stretch>
        </p:blipFill>
        <p:spPr bwMode="auto">
          <a:xfrm>
            <a:off x="4254500" y="1622425"/>
            <a:ext cx="4905375" cy="3613150"/>
          </a:xfrm>
          <a:prstGeom prst="rect">
            <a:avLst/>
          </a:prstGeom>
          <a:noFill/>
          <a:ln w="9525">
            <a:noFill/>
            <a:miter lim="800000"/>
            <a:headEnd/>
            <a:tailEnd/>
          </a:ln>
        </p:spPr>
      </p:pic>
      <p:sp>
        <p:nvSpPr>
          <p:cNvPr id="2" name="文本框 1"/>
          <p:cNvSpPr txBox="1"/>
          <p:nvPr/>
        </p:nvSpPr>
        <p:spPr>
          <a:xfrm>
            <a:off x="1701800" y="5401310"/>
            <a:ext cx="7371080" cy="398780"/>
          </a:xfrm>
          <a:prstGeom prst="rect">
            <a:avLst/>
          </a:prstGeom>
          <a:noFill/>
        </p:spPr>
        <p:txBody>
          <a:bodyPr wrap="square" rtlCol="0">
            <a:spAutoFit/>
          </a:bodyPr>
          <a:p>
            <a:pPr algn="l"/>
            <a:r>
              <a:rPr lang="zh-CN" altLang="en-US" sz="20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1949年10月1日，毛泽东在天安门城楼宣布中华人民共和国成立</a:t>
            </a:r>
            <a:endParaRPr lang="zh-CN" altLang="en-US" sz="200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0"/>
          <p:cNvSpPr txBox="1">
            <a:spLocks noChangeArrowheads="1"/>
          </p:cNvSpPr>
          <p:nvPr/>
        </p:nvSpPr>
        <p:spPr bwMode="auto">
          <a:xfrm>
            <a:off x="285720" y="765175"/>
            <a:ext cx="7572428" cy="953135"/>
          </a:xfrm>
          <a:prstGeom prst="rect">
            <a:avLst/>
          </a:prstGeom>
          <a:noFill/>
          <a:ln w="9525">
            <a:noFill/>
            <a:miter lim="800000"/>
          </a:ln>
        </p:spPr>
        <p:txBody>
          <a:bodyPr wrap="square">
            <a:spAutoFit/>
          </a:bodyPr>
          <a:lstStyle/>
          <a:p>
            <a:pPr algn="l"/>
            <a:r>
              <a:rPr lang="zh-CN" altLang="en-US" sz="2800" b="1" spc="300" dirty="0">
                <a:solidFill>
                  <a:srgbClr val="C00000"/>
                </a:solidFill>
                <a:latin typeface="微软雅黑" panose="020B0503020204020204" pitchFamily="34" charset="-122"/>
                <a:ea typeface="微软雅黑" panose="020B0503020204020204" pitchFamily="34" charset="-122"/>
              </a:rPr>
              <a:t>一、人间正道是沧桑：马克思主义经典</a:t>
            </a:r>
            <a:r>
              <a:rPr lang="zh-CN" altLang="en-US" sz="2800" b="1" spc="300" dirty="0" smtClean="0">
                <a:solidFill>
                  <a:srgbClr val="C00000"/>
                </a:solidFill>
                <a:latin typeface="微软雅黑" panose="020B0503020204020204" pitchFamily="34" charset="-122"/>
                <a:ea typeface="微软雅黑" panose="020B0503020204020204" pitchFamily="34" charset="-122"/>
              </a:rPr>
              <a:t>作        </a:t>
            </a:r>
            <a:endParaRPr lang="zh-CN" altLang="en-US" sz="2800" b="1" spc="300" dirty="0" smtClean="0">
              <a:solidFill>
                <a:srgbClr val="C00000"/>
              </a:solidFill>
              <a:latin typeface="微软雅黑" panose="020B0503020204020204" pitchFamily="34" charset="-122"/>
              <a:ea typeface="微软雅黑" panose="020B0503020204020204" pitchFamily="34" charset="-122"/>
            </a:endParaRPr>
          </a:p>
          <a:p>
            <a:pPr algn="l"/>
            <a:r>
              <a:rPr lang="zh-CN" altLang="en-US" sz="2800" b="1" spc="300" dirty="0" smtClean="0">
                <a:solidFill>
                  <a:srgbClr val="C00000"/>
                </a:solidFill>
                <a:latin typeface="微软雅黑" panose="020B0503020204020204" pitchFamily="34" charset="-122"/>
                <a:ea typeface="微软雅黑" panose="020B0503020204020204" pitchFamily="34" charset="-122"/>
              </a:rPr>
              <a:t>      家</a:t>
            </a:r>
            <a:r>
              <a:rPr lang="zh-CN" altLang="en-US" sz="2800" b="1" spc="300" dirty="0">
                <a:solidFill>
                  <a:srgbClr val="C00000"/>
                </a:solidFill>
                <a:latin typeface="微软雅黑" panose="020B0503020204020204" pitchFamily="34" charset="-122"/>
                <a:ea typeface="微软雅黑" panose="020B0503020204020204" pitchFamily="34" charset="-122"/>
              </a:rPr>
              <a:t>论无产阶级革命道路</a:t>
            </a:r>
            <a:endParaRPr lang="zh-CN" altLang="en-US" sz="2800" b="1" spc="300" dirty="0">
              <a:solidFill>
                <a:srgbClr val="C00000"/>
              </a:solidFill>
              <a:latin typeface="微软雅黑" panose="020B0503020204020204" pitchFamily="34" charset="-122"/>
              <a:ea typeface="微软雅黑" panose="020B0503020204020204" pitchFamily="34" charset="-122"/>
            </a:endParaRPr>
          </a:p>
        </p:txBody>
      </p:sp>
      <p:sp>
        <p:nvSpPr>
          <p:cNvPr id="20483" name="TextBox 11"/>
          <p:cNvSpPr txBox="1">
            <a:spLocks noChangeArrowheads="1"/>
          </p:cNvSpPr>
          <p:nvPr/>
        </p:nvSpPr>
        <p:spPr bwMode="auto">
          <a:xfrm>
            <a:off x="286385" y="1856740"/>
            <a:ext cx="8276590" cy="4154170"/>
          </a:xfrm>
          <a:prstGeom prst="rect">
            <a:avLst/>
          </a:prstGeom>
          <a:noFill/>
          <a:ln w="9525">
            <a:noFill/>
            <a:miter lim="800000"/>
          </a:ln>
        </p:spPr>
        <p:txBody>
          <a:bodyPr wrap="square">
            <a:spAutoFit/>
          </a:bodyPr>
          <a:lstStyle/>
          <a:p>
            <a:r>
              <a:rPr lang="zh-CN" altLang="en-US" sz="2400" b="1" spc="300" dirty="0">
                <a:solidFill>
                  <a:srgbClr val="C00000"/>
                </a:solidFill>
                <a:latin typeface="微软雅黑" panose="020B0503020204020204" pitchFamily="34" charset="-122"/>
                <a:ea typeface="微软雅黑" panose="020B0503020204020204" pitchFamily="34" charset="-122"/>
              </a:rPr>
              <a:t>（一）马克思、恩格斯关于无产阶级革命道路的论述</a:t>
            </a:r>
            <a:endParaRPr lang="zh-CN" altLang="en-US" sz="2400" b="1" spc="300" dirty="0">
              <a:solidFill>
                <a:srgbClr val="C00000"/>
              </a:solidFill>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a:p>
            <a:r>
              <a:rPr lang="zh-CN" altLang="en-US" sz="2000" dirty="0">
                <a:latin typeface="+mn-ea"/>
                <a:ea typeface="+mn-ea"/>
              </a:rPr>
              <a:t>    </a:t>
            </a:r>
            <a:r>
              <a:rPr lang="zh-CN" altLang="en-US" sz="2000" b="1" dirty="0">
                <a:latin typeface="楷体" panose="02010609060101010101" pitchFamily="49" charset="-122"/>
                <a:ea typeface="楷体" panose="02010609060101010101" pitchFamily="49" charset="-122"/>
              </a:rPr>
              <a:t>革命是历史的火车头。</a:t>
            </a:r>
            <a:endParaRPr lang="zh-CN" altLang="en-US"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                                                    </a:t>
            </a:r>
            <a:r>
              <a:rPr lang="zh-CN" altLang="en-US" sz="2000">
                <a:latin typeface="隶书" panose="02010509060101010101" pitchFamily="49" charset="-122"/>
                <a:ea typeface="隶书" panose="02010509060101010101" pitchFamily="49" charset="-122"/>
              </a:rPr>
              <a:t>——马克思</a:t>
            </a:r>
            <a:endParaRPr lang="zh-CN" altLang="en-US" sz="2000" dirty="0">
              <a:latin typeface="+mn-ea"/>
              <a:ea typeface="+mn-ea"/>
            </a:endParaRPr>
          </a:p>
          <a:p>
            <a:r>
              <a:rPr lang="zh-CN" altLang="en-US" sz="2000"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共产党人不屑于隐瞒自己的观点和意图。他们公开宣布：他们的目的只有用暴力推翻全部现存的社会制度才能达到。</a:t>
            </a:r>
            <a:endParaRPr lang="zh-CN" altLang="en-US"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                                            </a:t>
            </a:r>
            <a:r>
              <a:rPr lang="zh-CN" altLang="en-US" sz="2000">
                <a:latin typeface="隶书" panose="02010509060101010101" pitchFamily="49" charset="-122"/>
                <a:ea typeface="隶书" panose="02010509060101010101" pitchFamily="49" charset="-122"/>
              </a:rPr>
              <a:t>——马克思、恩格斯</a:t>
            </a:r>
            <a:endParaRPr lang="zh-CN" altLang="en-US" sz="2000" dirty="0">
              <a:latin typeface="+mn-ea"/>
              <a:ea typeface="+mn-ea"/>
            </a:endParaRPr>
          </a:p>
          <a:p>
            <a:r>
              <a:rPr lang="zh-CN" altLang="en-US" sz="2000"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无产阶级不通过暴力革命就不可能夺取自己的政治统治，即通往新社会的唯一大门。</a:t>
            </a:r>
            <a:endParaRPr lang="zh-CN" altLang="en-US"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                                                    </a:t>
            </a:r>
            <a:r>
              <a:rPr lang="zh-CN" altLang="en-US" sz="2000">
                <a:latin typeface="隶书" panose="02010509060101010101" pitchFamily="49" charset="-122"/>
                <a:ea typeface="隶书" panose="02010509060101010101" pitchFamily="49" charset="-122"/>
              </a:rPr>
              <a:t>——马克思</a:t>
            </a:r>
            <a:endParaRPr lang="zh-CN" altLang="en-US" sz="2000">
              <a:latin typeface="隶书" panose="02010509060101010101" pitchFamily="49" charset="-122"/>
              <a:ea typeface="隶书" panose="02010509060101010101" pitchFamily="49" charset="-122"/>
            </a:endParaRPr>
          </a:p>
          <a:p>
            <a:r>
              <a:rPr lang="zh-CN" altLang="en-US" sz="2000"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社会党夺取政权已成为可以预见的将来的事情。然而，为了夺取政权，这个政党应当首先从城市走向农村，应当成为农村中的一股力量。 </a:t>
            </a:r>
            <a:endParaRPr lang="zh-CN" altLang="en-US"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                                                    </a:t>
            </a:r>
            <a:r>
              <a:rPr lang="zh-CN" altLang="en-US" sz="2000">
                <a:latin typeface="隶书" panose="02010509060101010101" pitchFamily="49" charset="-122"/>
                <a:ea typeface="隶书" panose="02010509060101010101" pitchFamily="49" charset="-122"/>
              </a:rPr>
              <a:t>——恩格斯</a:t>
            </a:r>
            <a:endParaRPr lang="zh-CN" altLang="en-US" sz="2000" dirty="0">
              <a:latin typeface="+mn-ea"/>
              <a:ea typeface="+mn-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p:cNvSpPr>
          <p:nvPr>
            <p:ph type="body" idx="1"/>
          </p:nvPr>
        </p:nvSpPr>
        <p:spPr>
          <a:xfrm>
            <a:off x="928659" y="943274"/>
            <a:ext cx="8229600" cy="571504"/>
          </a:xfrm>
        </p:spPr>
        <p:txBody>
          <a:bodyPr/>
          <a:lstStyle/>
          <a:p>
            <a:pPr>
              <a:buNone/>
            </a:pPr>
            <a:r>
              <a:rPr lang="en-US" altLang="zh-CN"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迎来社会主义光明前景</a:t>
            </a:r>
            <a:endParaRPr lang="zh-CN" altLang="en-US" sz="20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dirty="0" smtClean="0">
              <a:latin typeface="宋体" panose="02010600030101010101" pitchFamily="2" charset="-122"/>
            </a:endParaRPr>
          </a:p>
          <a:p>
            <a:endParaRPr lang="zh-CN" altLang="en-US" sz="2400" dirty="0" smtClean="0">
              <a:latin typeface="宋体" panose="02010600030101010101" pitchFamily="2" charset="-122"/>
            </a:endParaRPr>
          </a:p>
        </p:txBody>
      </p:sp>
      <p:cxnSp>
        <p:nvCxnSpPr>
          <p:cNvPr id="3" name="直接箭头连接符 2"/>
          <p:cNvCxnSpPr/>
          <p:nvPr/>
        </p:nvCxnSpPr>
        <p:spPr>
          <a:xfrm>
            <a:off x="2145662" y="1971665"/>
            <a:ext cx="4500594" cy="1588"/>
          </a:xfrm>
          <a:prstGeom prst="straightConnector1">
            <a:avLst/>
          </a:prstGeom>
          <a:ln w="28575" cmpd="sng">
            <a:solidFill>
              <a:srgbClr val="C0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128520" y="2383790"/>
            <a:ext cx="4886325" cy="3096895"/>
          </a:xfrm>
          <a:prstGeom prst="rect">
            <a:avLst/>
          </a:prstGeom>
        </p:spPr>
        <p:txBody>
          <a:bodyPr wrap="square">
            <a:spAutoFit/>
          </a:bodyPr>
          <a:lstStyle/>
          <a:p>
            <a:pPr eaLnBrk="1" latinLnBrk="0" hangingPunct="1">
              <a:lnSpc>
                <a:spcPts val="2660"/>
              </a:lnSpc>
            </a:pPr>
            <a:r>
              <a:rPr lang="zh-CN" altLang="en-US" dirty="0" smtClean="0">
                <a:latin typeface="微软雅黑" panose="020B0503020204020204" pitchFamily="34" charset="-122"/>
                <a:ea typeface="微软雅黑" panose="020B0503020204020204" pitchFamily="34" charset="-122"/>
              </a:rPr>
              <a:t>中国共产党领导人民集中力量恢复国民经济，继续完成民主革命的遗留任务。</a:t>
            </a:r>
            <a:endParaRPr lang="en-US" altLang="zh-CN" dirty="0" smtClean="0">
              <a:latin typeface="微软雅黑" panose="020B0503020204020204" pitchFamily="34" charset="-122"/>
              <a:ea typeface="微软雅黑" panose="020B0503020204020204" pitchFamily="34" charset="-122"/>
            </a:endParaRPr>
          </a:p>
          <a:p>
            <a:endParaRPr lang="zh-CN" altLang="en-US" dirty="0" smtClean="0">
              <a:latin typeface="微软雅黑" panose="020B0503020204020204" pitchFamily="34" charset="-122"/>
              <a:ea typeface="微软雅黑" panose="020B0503020204020204" pitchFamily="34" charset="-122"/>
            </a:endParaRPr>
          </a:p>
          <a:p>
            <a:pPr eaLnBrk="1" latinLnBrk="0" hangingPunct="1">
              <a:lnSpc>
                <a:spcPts val="266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没收官僚资本，组建社会主义性质的国营经济；</a:t>
            </a:r>
            <a:endParaRPr lang="zh-CN" altLang="en-US" dirty="0" smtClean="0">
              <a:latin typeface="微软雅黑" panose="020B0503020204020204" pitchFamily="34" charset="-122"/>
              <a:ea typeface="微软雅黑" panose="020B0503020204020204" pitchFamily="34" charset="-122"/>
            </a:endParaRPr>
          </a:p>
          <a:p>
            <a:pPr eaLnBrk="1" latinLnBrk="0" hangingPunct="1">
              <a:lnSpc>
                <a:spcPts val="2660"/>
              </a:lnSpc>
              <a:buNone/>
            </a:pPr>
            <a:r>
              <a:rPr lang="zh-CN" altLang="en-US" dirty="0" smtClean="0">
                <a:latin typeface="微软雅黑" panose="020B0503020204020204" pitchFamily="34" charset="-122"/>
                <a:ea typeface="微软雅黑" panose="020B0503020204020204" pitchFamily="34" charset="-122"/>
              </a:rPr>
              <a:t>在土地改革完成之后的农村，开展农业生产互助合作；</a:t>
            </a:r>
            <a:endParaRPr lang="zh-CN" altLang="en-US" dirty="0" smtClean="0">
              <a:latin typeface="微软雅黑" panose="020B0503020204020204" pitchFamily="34" charset="-122"/>
              <a:ea typeface="微软雅黑" panose="020B0503020204020204" pitchFamily="34" charset="-122"/>
            </a:endParaRPr>
          </a:p>
          <a:p>
            <a:pPr eaLnBrk="1" latinLnBrk="0" hangingPunct="1">
              <a:lnSpc>
                <a:spcPts val="266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在调整城市工商业过程中，采取对私营工商业加工订货、经销代销等方式，广泛发展初级形式的国家资本主义等。</a:t>
            </a:r>
            <a:endParaRPr lang="zh-CN" altLang="en-US" dirty="0" smtClean="0">
              <a:latin typeface="微软雅黑" panose="020B0503020204020204" pitchFamily="34" charset="-122"/>
              <a:ea typeface="微软雅黑" panose="020B0503020204020204" pitchFamily="34" charset="-122"/>
            </a:endParaRPr>
          </a:p>
        </p:txBody>
      </p:sp>
      <p:sp>
        <p:nvSpPr>
          <p:cNvPr id="5" name="矩形 4"/>
          <p:cNvSpPr/>
          <p:nvPr/>
        </p:nvSpPr>
        <p:spPr>
          <a:xfrm>
            <a:off x="3284859" y="1428736"/>
            <a:ext cx="2244090" cy="460375"/>
          </a:xfrm>
          <a:prstGeom prst="rect">
            <a:avLst/>
          </a:prstGeom>
        </p:spPr>
        <p:txBody>
          <a:bodyPr wrap="none">
            <a:spAutoFit/>
          </a:bodyPr>
          <a:lstStyle/>
          <a:p>
            <a:r>
              <a:rPr lang="en-US" altLang="zh-CN" sz="2400" dirty="0" smtClean="0">
                <a:latin typeface="微软雅黑" panose="020B0503020204020204" pitchFamily="34" charset="-122"/>
                <a:ea typeface="微软雅黑" panose="020B0503020204020204" pitchFamily="34" charset="-122"/>
              </a:rPr>
              <a:t>1949—1952</a:t>
            </a:r>
            <a:r>
              <a:rPr lang="zh-CN" altLang="en-US" sz="2400" dirty="0" smtClean="0">
                <a:latin typeface="微软雅黑" panose="020B0503020204020204" pitchFamily="34" charset="-122"/>
                <a:ea typeface="微软雅黑" panose="020B0503020204020204" pitchFamily="34" charset="-122"/>
              </a:rPr>
              <a:t>年</a:t>
            </a:r>
            <a:endParaRPr lang="zh-CN" altLang="en-US" sz="2400" dirty="0" smtClean="0">
              <a:latin typeface="微软雅黑" panose="020B0503020204020204" pitchFamily="34" charset="-122"/>
              <a:ea typeface="微软雅黑" panose="020B0503020204020204" pitchFamily="34" charset="-122"/>
            </a:endParaRPr>
          </a:p>
        </p:txBody>
      </p:sp>
      <p:grpSp>
        <p:nvGrpSpPr>
          <p:cNvPr id="7" name="组合 6"/>
          <p:cNvGrpSpPr/>
          <p:nvPr/>
        </p:nvGrpSpPr>
        <p:grpSpPr>
          <a:xfrm>
            <a:off x="1758630" y="2531420"/>
            <a:ext cx="208476" cy="194307"/>
            <a:chOff x="1622714" y="917080"/>
            <a:chExt cx="695020" cy="696900"/>
          </a:xfrm>
        </p:grpSpPr>
        <p:sp>
          <p:nvSpPr>
            <p:cNvPr id="8"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直角三角形 8"/>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758630" y="3473129"/>
            <a:ext cx="208476" cy="194307"/>
            <a:chOff x="1622714" y="917080"/>
            <a:chExt cx="695020" cy="696900"/>
          </a:xfrm>
        </p:grpSpPr>
        <p:sp>
          <p:nvSpPr>
            <p:cNvPr id="11"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直角三角形 11"/>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p:cNvSpPr>
          <p:nvPr>
            <p:ph type="body" idx="1"/>
          </p:nvPr>
        </p:nvSpPr>
        <p:spPr>
          <a:xfrm>
            <a:off x="457200" y="549275"/>
            <a:ext cx="7686700" cy="5576888"/>
          </a:xfrm>
        </p:spPr>
        <p:txBody>
          <a:bodyPr/>
          <a:lstStyle/>
          <a:p>
            <a:pPr>
              <a:lnSpc>
                <a:spcPct val="130000"/>
              </a:lnSpc>
              <a:spcAft>
                <a:spcPct val="20000"/>
              </a:spcAft>
            </a:pPr>
            <a:endParaRPr lang="en-US" altLang="zh-CN" sz="2400" dirty="0" smtClean="0">
              <a:latin typeface="宋体" panose="02010600030101010101" pitchFamily="2" charset="-122"/>
            </a:endParaRPr>
          </a:p>
          <a:p>
            <a:pPr>
              <a:lnSpc>
                <a:spcPct val="130000"/>
              </a:lnSpc>
              <a:spcAft>
                <a:spcPct val="20000"/>
              </a:spcAft>
            </a:pPr>
            <a:r>
              <a:rPr lang="en-US" altLang="zh-CN" sz="2000" dirty="0" smtClean="0">
                <a:latin typeface="微软雅黑" panose="020B0503020204020204" pitchFamily="34" charset="-122"/>
                <a:ea typeface="微软雅黑" panose="020B0503020204020204" pitchFamily="34" charset="-122"/>
              </a:rPr>
              <a:t>1953</a:t>
            </a:r>
            <a:r>
              <a:rPr lang="zh-CN" altLang="en-US" sz="2000" dirty="0" smtClean="0">
                <a:latin typeface="微软雅黑" panose="020B0503020204020204" pitchFamily="34" charset="-122"/>
                <a:ea typeface="微软雅黑" panose="020B0503020204020204" pitchFamily="34" charset="-122"/>
              </a:rPr>
              <a:t>年，提出党在</a:t>
            </a:r>
            <a:r>
              <a:rPr lang="zh-CN" altLang="en-US" sz="2000" dirty="0" smtClean="0">
                <a:solidFill>
                  <a:srgbClr val="FF0000"/>
                </a:solidFill>
                <a:latin typeface="微软雅黑" panose="020B0503020204020204" pitchFamily="34" charset="-122"/>
                <a:ea typeface="微软雅黑" panose="020B0503020204020204" pitchFamily="34" charset="-122"/>
              </a:rPr>
              <a:t>过渡时期的总路线</a:t>
            </a:r>
            <a:r>
              <a:rPr lang="zh-CN" altLang="en-US" sz="2000" dirty="0" smtClean="0">
                <a:latin typeface="宋体" panose="02010600030101010101" pitchFamily="2" charset="-122"/>
              </a:rPr>
              <a:t>：</a:t>
            </a:r>
            <a:endParaRPr lang="zh-CN" altLang="en-US" sz="2000" dirty="0" smtClean="0">
              <a:latin typeface="宋体" panose="02010600030101010101" pitchFamily="2" charset="-122"/>
            </a:endParaRPr>
          </a:p>
          <a:p>
            <a:pPr>
              <a:lnSpc>
                <a:spcPct val="130000"/>
              </a:lnSpc>
              <a:spcAft>
                <a:spcPct val="2000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r>
              <a:rPr lang="zh-CN" altLang="en-US" sz="2000" dirty="0" smtClean="0">
                <a:latin typeface="宋体" panose="02010600030101010101" pitchFamily="2" charset="-122"/>
              </a:rPr>
              <a:t>    </a:t>
            </a:r>
            <a:r>
              <a:rPr lang="zh-CN" altLang="en-US" sz="2000" b="1" dirty="0" smtClean="0">
                <a:latin typeface="华文新魏" panose="02010800040101010101" pitchFamily="2" charset="-122"/>
                <a:ea typeface="华文新魏" panose="02010800040101010101" pitchFamily="2" charset="-122"/>
              </a:rPr>
              <a:t>从中华人民共和国成立，到社会主义改造基本完成，这是一个过渡时期。党在这个过渡时期的总路线和总任务，是要在一个相当长的时期内，基本上实现</a:t>
            </a:r>
            <a:r>
              <a:rPr lang="zh-CN" altLang="en-US" sz="2000" b="1" dirty="0" smtClean="0">
                <a:solidFill>
                  <a:srgbClr val="FF0000"/>
                </a:solidFill>
                <a:latin typeface="华文新魏" panose="02010800040101010101" pitchFamily="2" charset="-122"/>
                <a:ea typeface="华文新魏" panose="02010800040101010101" pitchFamily="2" charset="-122"/>
              </a:rPr>
              <a:t>国家工业化</a:t>
            </a:r>
            <a:r>
              <a:rPr lang="zh-CN" altLang="en-US" sz="2000" b="1" dirty="0" smtClean="0">
                <a:latin typeface="华文新魏" panose="02010800040101010101" pitchFamily="2" charset="-122"/>
                <a:ea typeface="华文新魏" panose="02010800040101010101" pitchFamily="2" charset="-122"/>
              </a:rPr>
              <a:t>和</a:t>
            </a:r>
            <a:r>
              <a:rPr lang="zh-CN" altLang="en-US" sz="2000" b="1" dirty="0" smtClean="0">
                <a:solidFill>
                  <a:srgbClr val="FF0000"/>
                </a:solidFill>
                <a:latin typeface="华文新魏" panose="02010800040101010101" pitchFamily="2" charset="-122"/>
                <a:ea typeface="华文新魏" panose="02010800040101010101" pitchFamily="2" charset="-122"/>
              </a:rPr>
              <a:t>对农业、手工业、资本主义工商业的社会主义改造</a:t>
            </a:r>
            <a:r>
              <a:rPr lang="zh-CN" altLang="en-US" sz="2000" b="1" dirty="0" smtClean="0">
                <a:latin typeface="华文新魏" panose="02010800040101010101" pitchFamily="2" charset="-122"/>
                <a:ea typeface="华文新魏" panose="02010800040101010101" pitchFamily="2" charset="-122"/>
              </a:rPr>
              <a:t>。</a:t>
            </a:r>
            <a:endParaRPr lang="zh-CN" altLang="en-US" sz="2000" b="1" dirty="0" smtClean="0">
              <a:latin typeface="华文新魏" panose="02010800040101010101" pitchFamily="2" charset="-122"/>
              <a:ea typeface="华文新魏" panose="02010800040101010101" pitchFamily="2" charset="-122"/>
            </a:endParaRPr>
          </a:p>
          <a:p>
            <a:pPr>
              <a:lnSpc>
                <a:spcPct val="130000"/>
              </a:lnSpc>
              <a:spcAft>
                <a:spcPct val="20000"/>
              </a:spcAft>
              <a:buFont typeface="Arial" panose="020B0604020202020204" pitchFamily="34" charset="0"/>
              <a:buNone/>
            </a:pPr>
            <a:endParaRPr lang="zh-CN" altLang="en-US" sz="2000" b="1" dirty="0" smtClean="0">
              <a:latin typeface="华文新魏" panose="02010800040101010101" pitchFamily="2" charset="-122"/>
              <a:ea typeface="华文新魏" panose="02010800040101010101" pitchFamily="2" charset="-122"/>
            </a:endParaRPr>
          </a:p>
        </p:txBody>
      </p:sp>
      <p:pic>
        <p:nvPicPr>
          <p:cNvPr id="2" name="图片 1"/>
          <p:cNvPicPr>
            <a:picLocks noChangeAspect="1"/>
          </p:cNvPicPr>
          <p:nvPr/>
        </p:nvPicPr>
        <p:blipFill>
          <a:blip r:embed="rId1"/>
          <a:stretch>
            <a:fillRect/>
          </a:stretch>
        </p:blipFill>
        <p:spPr>
          <a:xfrm>
            <a:off x="55880" y="3389630"/>
            <a:ext cx="4060190" cy="2937510"/>
          </a:xfrm>
          <a:prstGeom prst="rect">
            <a:avLst/>
          </a:prstGeom>
        </p:spPr>
      </p:pic>
      <p:sp>
        <p:nvSpPr>
          <p:cNvPr id="3" name="文本框 2"/>
          <p:cNvSpPr txBox="1"/>
          <p:nvPr/>
        </p:nvSpPr>
        <p:spPr>
          <a:xfrm>
            <a:off x="4355465" y="5521325"/>
            <a:ext cx="4754880" cy="398780"/>
          </a:xfrm>
          <a:prstGeom prst="rect">
            <a:avLst/>
          </a:prstGeom>
          <a:noFill/>
        </p:spPr>
        <p:txBody>
          <a:bodyPr wrap="none" rtlCol="0">
            <a:spAutoFit/>
          </a:bodyPr>
          <a:p>
            <a:pPr algn="l"/>
            <a:r>
              <a:rPr lang="zh-CN" altLang="en-US" sz="2000">
                <a:solidFill>
                  <a:srgbClr val="FF0000"/>
                </a:solidFill>
                <a:latin typeface="微软雅黑" panose="020B0503020204020204" pitchFamily="34" charset="-122"/>
                <a:ea typeface="微软雅黑" panose="020B0503020204020204" pitchFamily="34" charset="-122"/>
              </a:rPr>
              <a:t>周恩来做关于过渡时期总路线的传达报告</a:t>
            </a:r>
            <a:endParaRPr lang="zh-CN" altLang="en-US" sz="20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p:cNvSpPr>
          <p:nvPr>
            <p:ph type="body" idx="1"/>
          </p:nvPr>
        </p:nvSpPr>
        <p:spPr>
          <a:xfrm>
            <a:off x="956310" y="903605"/>
            <a:ext cx="7231380" cy="5538470"/>
          </a:xfrm>
        </p:spPr>
        <p:txBody>
          <a:bodyPr/>
          <a:lstStyle/>
          <a:p>
            <a:pPr>
              <a:lnSpc>
                <a:spcPct val="130000"/>
              </a:lnSpc>
              <a:spcAft>
                <a:spcPct val="20000"/>
              </a:spcAft>
            </a:pPr>
            <a:endParaRPr lang="en-US" altLang="zh-CN" sz="2400" dirty="0" smtClean="0">
              <a:latin typeface="宋体" panose="02010600030101010101" pitchFamily="2" charset="-122"/>
            </a:endParaRPr>
          </a:p>
          <a:p>
            <a:pPr marL="0" indent="0" algn="just">
              <a:lnSpc>
                <a:spcPct val="130000"/>
              </a:lnSpc>
              <a:spcAft>
                <a:spcPct val="20000"/>
              </a:spcAft>
              <a:buNone/>
            </a:pPr>
            <a:r>
              <a:rPr lang="en-US" altLang="zh-CN" sz="2000" dirty="0" smtClean="0">
                <a:latin typeface="微软雅黑" panose="020B0503020204020204" pitchFamily="34" charset="-122"/>
                <a:ea typeface="微软雅黑" panose="020B0503020204020204" pitchFamily="34" charset="-122"/>
              </a:rPr>
              <a:t>     1956</a:t>
            </a:r>
            <a:r>
              <a:rPr lang="zh-CN" altLang="en-US" sz="2000" dirty="0" smtClean="0">
                <a:latin typeface="微软雅黑" panose="020B0503020204020204" pitchFamily="34" charset="-122"/>
                <a:ea typeface="微软雅黑" panose="020B0503020204020204" pitchFamily="34" charset="-122"/>
              </a:rPr>
              <a:t>年，农业、手工业和资本主义工商业的</a:t>
            </a:r>
            <a:r>
              <a:rPr lang="zh-CN" altLang="en-US" sz="2000" dirty="0" smtClean="0">
                <a:solidFill>
                  <a:srgbClr val="FF0000"/>
                </a:solidFill>
                <a:latin typeface="微软雅黑" panose="020B0503020204020204" pitchFamily="34" charset="-122"/>
                <a:ea typeface="微软雅黑" panose="020B0503020204020204" pitchFamily="34" charset="-122"/>
              </a:rPr>
              <a:t>社会主义改造</a:t>
            </a: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基本完成。</a:t>
            </a:r>
            <a:endParaRPr lang="zh-CN" altLang="en-US" sz="2000"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我国社会经济结构发生了根本变化，社会主义经济成分已 </a:t>
            </a:r>
            <a:endParaRPr lang="zh-CN" altLang="en-US" sz="2000"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占绝对优势，</a:t>
            </a:r>
            <a:r>
              <a:rPr lang="zh-CN" altLang="en-US" sz="2000" dirty="0" smtClean="0">
                <a:solidFill>
                  <a:srgbClr val="FF0000"/>
                </a:solidFill>
                <a:latin typeface="微软雅黑" panose="020B0503020204020204" pitchFamily="34" charset="-122"/>
                <a:ea typeface="微软雅黑" panose="020B0503020204020204" pitchFamily="34" charset="-122"/>
              </a:rPr>
              <a:t>社会主义公有制</a:t>
            </a:r>
            <a:r>
              <a:rPr lang="zh-CN" altLang="en-US" sz="2000" dirty="0" smtClean="0">
                <a:latin typeface="微软雅黑" panose="020B0503020204020204" pitchFamily="34" charset="-122"/>
                <a:ea typeface="微软雅黑" panose="020B0503020204020204" pitchFamily="34" charset="-122"/>
              </a:rPr>
              <a:t>已成为我国社会的经济基础。</a:t>
            </a:r>
            <a:endParaRPr lang="zh-CN" altLang="en-US" sz="2000" b="1"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标志着中国历史上长达数千年地阶级剥削制度结束和社会</a:t>
            </a:r>
            <a:endParaRPr lang="zh-CN" altLang="en-US" sz="2000"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主义基本制度已经建立。</a:t>
            </a:r>
            <a:endParaRPr lang="zh-CN" altLang="en-US" sz="2000" dirty="0" smtClean="0">
              <a:latin typeface="微软雅黑" panose="020B0503020204020204" pitchFamily="34" charset="-122"/>
              <a:ea typeface="微软雅黑" panose="020B0503020204020204" pitchFamily="34" charset="-122"/>
            </a:endParaRPr>
          </a:p>
          <a:p>
            <a:pPr marL="0" indent="0" algn="just">
              <a:lnSpc>
                <a:spcPct val="130000"/>
              </a:lnSpc>
              <a:spcAft>
                <a:spcPct val="20000"/>
              </a:spcAft>
              <a:buNone/>
            </a:pPr>
            <a:r>
              <a:rPr lang="zh-CN" altLang="en-US" sz="2000" dirty="0" smtClean="0">
                <a:latin typeface="微软雅黑" panose="020B0503020204020204" pitchFamily="34" charset="-122"/>
                <a:ea typeface="微软雅黑" panose="020B0503020204020204" pitchFamily="34" charset="-122"/>
              </a:rPr>
              <a:t>      中华民族和中国人民迎来了社会主义道路的光明前景。</a:t>
            </a:r>
            <a:endParaRPr lang="zh-CN" altLang="en-US" sz="2000" dirty="0" smtClean="0">
              <a:latin typeface="微软雅黑" panose="020B0503020204020204" pitchFamily="34" charset="-122"/>
              <a:ea typeface="微软雅黑" panose="020B0503020204020204" pitchFamily="34" charset="-122"/>
            </a:endParaRPr>
          </a:p>
        </p:txBody>
      </p:sp>
      <p:sp>
        <p:nvSpPr>
          <p:cNvPr id="4" name="五角星 3"/>
          <p:cNvSpPr/>
          <p:nvPr/>
        </p:nvSpPr>
        <p:spPr>
          <a:xfrm>
            <a:off x="868045" y="1668145"/>
            <a:ext cx="393700" cy="37147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5" name="五角星 4"/>
          <p:cNvSpPr/>
          <p:nvPr/>
        </p:nvSpPr>
        <p:spPr>
          <a:xfrm>
            <a:off x="868045" y="2719070"/>
            <a:ext cx="393700" cy="37147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6" name="五角星 5"/>
          <p:cNvSpPr/>
          <p:nvPr/>
        </p:nvSpPr>
        <p:spPr>
          <a:xfrm>
            <a:off x="868045" y="4821555"/>
            <a:ext cx="393700" cy="37147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7" name="五角星 6"/>
          <p:cNvSpPr/>
          <p:nvPr/>
        </p:nvSpPr>
        <p:spPr>
          <a:xfrm>
            <a:off x="868045" y="3759200"/>
            <a:ext cx="393700" cy="37147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p:cNvSpPr>
          <p:nvPr>
            <p:ph type="title"/>
          </p:nvPr>
        </p:nvSpPr>
        <p:spPr>
          <a:xfrm>
            <a:off x="-71755" y="715307"/>
            <a:ext cx="9358378" cy="850900"/>
          </a:xfrm>
        </p:spPr>
        <p:txBody>
          <a:bodyPr/>
          <a:lstStyle/>
          <a:p>
            <a:r>
              <a:rPr lang="zh-CN" altLang="en-US" sz="2800" b="1" spc="300" smtClean="0">
                <a:solidFill>
                  <a:srgbClr val="C00000"/>
                </a:solidFill>
                <a:latin typeface="微软雅黑" panose="020B0503020204020204" pitchFamily="34" charset="-122"/>
                <a:ea typeface="微软雅黑" panose="020B0503020204020204" pitchFamily="34" charset="-122"/>
                <a:cs typeface="+mn-cs"/>
              </a:rPr>
              <a:t>三、万木霜天红烂漫：中国革命新路成功的奥秘</a:t>
            </a:r>
            <a:endParaRPr lang="zh-CN" altLang="en-US" sz="2800" b="1" spc="300" smtClean="0">
              <a:solidFill>
                <a:srgbClr val="C00000"/>
              </a:solidFill>
              <a:latin typeface="微软雅黑" panose="020B0503020204020204" pitchFamily="34" charset="-122"/>
              <a:ea typeface="微软雅黑" panose="020B0503020204020204" pitchFamily="34" charset="-122"/>
              <a:cs typeface="+mn-cs"/>
            </a:endParaRPr>
          </a:p>
        </p:txBody>
      </p:sp>
      <p:sp>
        <p:nvSpPr>
          <p:cNvPr id="64514" name="Rectangle 3"/>
          <p:cNvSpPr>
            <a:spLocks noGrp="1"/>
          </p:cNvSpPr>
          <p:nvPr>
            <p:ph type="body" idx="1"/>
          </p:nvPr>
        </p:nvSpPr>
        <p:spPr>
          <a:xfrm>
            <a:off x="579120" y="1804035"/>
            <a:ext cx="7693025" cy="3800475"/>
          </a:xfrm>
        </p:spPr>
        <p:txBody>
          <a:bodyPr/>
          <a:lstStyle/>
          <a:p>
            <a:pPr marL="0" indent="0" latinLnBrk="0">
              <a:lnSpc>
                <a:spcPts val="3200"/>
              </a:lnSpc>
              <a:spcBef>
                <a:spcPts val="0"/>
              </a:spcBef>
              <a:spcAft>
                <a:spcPts val="0"/>
              </a:spcAft>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中国革命道路正是以毛泽东为主要代表的中国共产党人在艰苦  </a:t>
            </a:r>
            <a:endParaRPr lang="zh-CN" altLang="en-US" sz="2000" dirty="0" smtClean="0">
              <a:latin typeface="微软雅黑" panose="020B0503020204020204" pitchFamily="34" charset="-122"/>
              <a:ea typeface="微软雅黑" panose="020B0503020204020204" pitchFamily="34" charset="-122"/>
            </a:endParaRPr>
          </a:p>
          <a:p>
            <a:pPr marL="0" indent="0" latinLnBrk="0">
              <a:lnSpc>
                <a:spcPts val="3200"/>
              </a:lnSpc>
              <a:spcBef>
                <a:spcPts val="0"/>
              </a:spcBef>
              <a:spcAft>
                <a:spcPts val="0"/>
              </a:spcAft>
              <a:buNone/>
            </a:pPr>
            <a:r>
              <a:rPr lang="zh-CN" altLang="en-US" sz="2000" dirty="0" smtClean="0">
                <a:latin typeface="微软雅黑" panose="020B0503020204020204" pitchFamily="34" charset="-122"/>
                <a:ea typeface="微软雅黑" panose="020B0503020204020204" pitchFamily="34" charset="-122"/>
              </a:rPr>
              <a:t>      卓绝的斗争中走出来的，这是一条前人没有走过的以农村包围  </a:t>
            </a:r>
            <a:endParaRPr lang="zh-CN" altLang="en-US" sz="2000" dirty="0" smtClean="0">
              <a:latin typeface="微软雅黑" panose="020B0503020204020204" pitchFamily="34" charset="-122"/>
              <a:ea typeface="微软雅黑" panose="020B0503020204020204" pitchFamily="34" charset="-122"/>
            </a:endParaRPr>
          </a:p>
          <a:p>
            <a:pPr marL="0" indent="0" latinLnBrk="0">
              <a:lnSpc>
                <a:spcPts val="3200"/>
              </a:lnSpc>
              <a:spcBef>
                <a:spcPts val="0"/>
              </a:spcBef>
              <a:spcAft>
                <a:spcPts val="0"/>
              </a:spcAft>
              <a:buNone/>
            </a:pPr>
            <a:r>
              <a:rPr lang="zh-CN" altLang="en-US" sz="2000" dirty="0" smtClean="0">
                <a:latin typeface="微软雅黑" panose="020B0503020204020204" pitchFamily="34" charset="-122"/>
                <a:ea typeface="微软雅黑" panose="020B0503020204020204" pitchFamily="34" charset="-122"/>
              </a:rPr>
              <a:t>      城市、武装夺取政权的</a:t>
            </a:r>
            <a:r>
              <a:rPr lang="zh-CN" altLang="en-US" sz="2000" dirty="0" smtClean="0">
                <a:solidFill>
                  <a:srgbClr val="FF0000"/>
                </a:solidFill>
                <a:latin typeface="微软雅黑" panose="020B0503020204020204" pitchFamily="34" charset="-122"/>
                <a:ea typeface="微软雅黑" panose="020B0503020204020204" pitchFamily="34" charset="-122"/>
              </a:rPr>
              <a:t>革命新路</a:t>
            </a:r>
            <a:r>
              <a:rPr lang="zh-CN" altLang="en-US" sz="2000" dirty="0" smtClean="0">
                <a:latin typeface="微软雅黑" panose="020B0503020204020204" pitchFamily="34" charset="-122"/>
                <a:ea typeface="微软雅黑" panose="020B0503020204020204" pitchFamily="34" charset="-122"/>
              </a:rPr>
              <a:t>，是一条迈向社会主义的成功 </a:t>
            </a:r>
            <a:endParaRPr lang="zh-CN" altLang="en-US" sz="2000" dirty="0" smtClean="0">
              <a:latin typeface="微软雅黑" panose="020B0503020204020204" pitchFamily="34" charset="-122"/>
              <a:ea typeface="微软雅黑" panose="020B0503020204020204" pitchFamily="34" charset="-122"/>
            </a:endParaRPr>
          </a:p>
          <a:p>
            <a:pPr marL="0" indent="0" latinLnBrk="0">
              <a:lnSpc>
                <a:spcPts val="3200"/>
              </a:lnSpc>
              <a:spcBef>
                <a:spcPts val="0"/>
              </a:spcBef>
              <a:spcAft>
                <a:spcPts val="0"/>
              </a:spcAft>
              <a:buNone/>
            </a:pPr>
            <a:r>
              <a:rPr lang="zh-CN" altLang="en-US" sz="2000" dirty="0" smtClean="0">
                <a:latin typeface="微软雅黑" panose="020B0503020204020204" pitchFamily="34" charset="-122"/>
                <a:ea typeface="微软雅黑" panose="020B0503020204020204" pitchFamily="34" charset="-122"/>
              </a:rPr>
              <a:t>      之路。</a:t>
            </a:r>
            <a:endParaRPr lang="zh-CN" altLang="en-US" sz="2000" dirty="0" smtClean="0">
              <a:latin typeface="微软雅黑" panose="020B0503020204020204" pitchFamily="34" charset="-122"/>
              <a:ea typeface="微软雅黑" panose="020B0503020204020204" pitchFamily="34" charset="-122"/>
            </a:endParaRPr>
          </a:p>
          <a:p>
            <a:pPr latinLnBrk="0">
              <a:lnSpc>
                <a:spcPts val="3200"/>
              </a:lnSpc>
              <a:spcBef>
                <a:spcPts val="0"/>
              </a:spcBef>
              <a:spcAft>
                <a:spcPts val="0"/>
              </a:spcAft>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中国共产党人在新民主主义革命斗争中创造的先进文化——</a:t>
            </a:r>
            <a:r>
              <a:rPr lang="zh-CN" altLang="en-US" sz="2000" dirty="0" smtClean="0">
                <a:solidFill>
                  <a:srgbClr val="FF0000"/>
                </a:solidFill>
                <a:latin typeface="微软雅黑" panose="020B0503020204020204" pitchFamily="34" charset="-122"/>
                <a:ea typeface="微软雅黑" panose="020B0503020204020204" pitchFamily="34" charset="-122"/>
              </a:rPr>
              <a:t>红 </a:t>
            </a: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latinLnBrk="0">
              <a:lnSpc>
                <a:spcPts val="3200"/>
              </a:lnSpc>
              <a:spcBef>
                <a:spcPts val="0"/>
              </a:spcBef>
              <a:spcAft>
                <a:spcPts val="0"/>
              </a:spcAft>
              <a:buFont typeface="Arial" panose="020B0604020202020204" pitchFamily="34" charset="0"/>
              <a:buNone/>
            </a:pPr>
            <a:r>
              <a:rPr lang="zh-CN" altLang="en-US" sz="2000" dirty="0" smtClean="0">
                <a:solidFill>
                  <a:srgbClr val="FF0000"/>
                </a:solidFill>
                <a:latin typeface="微软雅黑" panose="020B0503020204020204" pitchFamily="34" charset="-122"/>
                <a:ea typeface="微软雅黑" panose="020B0503020204020204" pitchFamily="34" charset="-122"/>
              </a:rPr>
              <a:t>      色文化</a:t>
            </a:r>
            <a:r>
              <a:rPr lang="zh-CN" altLang="en-US" sz="2000" dirty="0" smtClean="0">
                <a:latin typeface="微软雅黑" panose="020B0503020204020204" pitchFamily="34" charset="-122"/>
                <a:ea typeface="微软雅黑" panose="020B0503020204020204" pitchFamily="34" charset="-122"/>
              </a:rPr>
              <a:t>，其蕴含的中国共产党人的信仰与理想、实事求是的思</a:t>
            </a:r>
            <a:endParaRPr lang="zh-CN" altLang="en-US" sz="2000" dirty="0" smtClean="0">
              <a:latin typeface="微软雅黑" panose="020B0503020204020204" pitchFamily="34" charset="-122"/>
              <a:ea typeface="微软雅黑" panose="020B0503020204020204" pitchFamily="34" charset="-122"/>
            </a:endParaRPr>
          </a:p>
          <a:p>
            <a:pPr latinLnBrk="0">
              <a:lnSpc>
                <a:spcPts val="3200"/>
              </a:lnSpc>
              <a:spcBef>
                <a:spcPts val="0"/>
              </a:spcBef>
              <a:spcAft>
                <a:spcPts val="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想路线、革命精神和艰苦奋斗作风、群众路线，为走这样一条  </a:t>
            </a:r>
            <a:endParaRPr lang="zh-CN" altLang="en-US" sz="2000" dirty="0" smtClean="0">
              <a:latin typeface="微软雅黑" panose="020B0503020204020204" pitchFamily="34" charset="-122"/>
              <a:ea typeface="微软雅黑" panose="020B0503020204020204" pitchFamily="34" charset="-122"/>
            </a:endParaRPr>
          </a:p>
          <a:p>
            <a:pPr latinLnBrk="0">
              <a:lnSpc>
                <a:spcPts val="3200"/>
              </a:lnSpc>
              <a:spcBef>
                <a:spcPts val="0"/>
              </a:spcBef>
              <a:spcAft>
                <a:spcPts val="0"/>
              </a:spcAft>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适合中国国情的革命道路提供了</a:t>
            </a:r>
            <a:r>
              <a:rPr lang="zh-CN" altLang="en-US" sz="2000" dirty="0" smtClean="0">
                <a:solidFill>
                  <a:srgbClr val="FF0000"/>
                </a:solidFill>
                <a:latin typeface="微软雅黑" panose="020B0503020204020204" pitchFamily="34" charset="-122"/>
                <a:ea typeface="微软雅黑" panose="020B0503020204020204" pitchFamily="34" charset="-122"/>
              </a:rPr>
              <a:t>思想方法指导</a:t>
            </a:r>
            <a:r>
              <a:rPr lang="zh-CN" altLang="en-US" sz="2000" dirty="0" smtClean="0">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先进文化支撑</a:t>
            </a:r>
            <a:endParaRPr lang="zh-CN" altLang="en-US" sz="2000" dirty="0" smtClean="0">
              <a:solidFill>
                <a:srgbClr val="FF0000"/>
              </a:solidFill>
              <a:latin typeface="微软雅黑" panose="020B0503020204020204" pitchFamily="34" charset="-122"/>
              <a:ea typeface="微软雅黑" panose="020B0503020204020204" pitchFamily="34" charset="-122"/>
            </a:endParaRPr>
          </a:p>
          <a:p>
            <a:pPr latinLnBrk="0">
              <a:lnSpc>
                <a:spcPts val="3200"/>
              </a:lnSpc>
              <a:spcBef>
                <a:spcPts val="0"/>
              </a:spcBef>
              <a:spcAft>
                <a:spcPts val="0"/>
              </a:spcAft>
              <a:buFont typeface="Arial" panose="020B0604020202020204" pitchFamily="34" charset="0"/>
              <a:buNone/>
            </a:pPr>
            <a:r>
              <a:rPr lang="zh-CN" altLang="en-US" sz="2000" dirty="0" smtClean="0">
                <a:solidFill>
                  <a:srgbClr val="FF0000"/>
                </a:solidFill>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和</a:t>
            </a:r>
            <a:r>
              <a:rPr lang="zh-CN" altLang="en-US" sz="2000" dirty="0" smtClean="0">
                <a:solidFill>
                  <a:srgbClr val="FF0000"/>
                </a:solidFill>
                <a:latin typeface="微软雅黑" panose="020B0503020204020204" pitchFamily="34" charset="-122"/>
                <a:ea typeface="微软雅黑" panose="020B0503020204020204" pitchFamily="34" charset="-122"/>
              </a:rPr>
              <a:t>强大精神动力</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lnSpc>
                <a:spcPct val="110000"/>
              </a:lnSpc>
              <a:spcBef>
                <a:spcPct val="35000"/>
              </a:spcBef>
              <a:spcAft>
                <a:spcPct val="25000"/>
              </a:spcAft>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a:t>
            </a:r>
            <a:endParaRPr lang="zh-CN" altLang="en-US" sz="2000" b="1" dirty="0" smtClean="0">
              <a:latin typeface="微软雅黑" panose="020B0503020204020204" pitchFamily="34" charset="-122"/>
              <a:ea typeface="微软雅黑" panose="020B0503020204020204" pitchFamily="34" charset="-122"/>
            </a:endParaRPr>
          </a:p>
          <a:p>
            <a:pPr>
              <a:lnSpc>
                <a:spcPct val="110000"/>
              </a:lnSpc>
              <a:spcBef>
                <a:spcPct val="35000"/>
              </a:spcBef>
              <a:spcAft>
                <a:spcPct val="25000"/>
              </a:spcAft>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p:txBody>
      </p:sp>
      <p:grpSp>
        <p:nvGrpSpPr>
          <p:cNvPr id="4" name="组合 3"/>
          <p:cNvGrpSpPr/>
          <p:nvPr/>
        </p:nvGrpSpPr>
        <p:grpSpPr>
          <a:xfrm>
            <a:off x="733717" y="3607428"/>
            <a:ext cx="208476" cy="194307"/>
            <a:chOff x="1622714" y="917080"/>
            <a:chExt cx="695020" cy="696900"/>
          </a:xfrm>
        </p:grpSpPr>
        <p:sp>
          <p:nvSpPr>
            <p:cNvPr id="5"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直角三角形 5"/>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733717" y="1996747"/>
            <a:ext cx="208476" cy="194307"/>
            <a:chOff x="1622714" y="917080"/>
            <a:chExt cx="695020" cy="696900"/>
          </a:xfrm>
        </p:grpSpPr>
        <p:sp>
          <p:nvSpPr>
            <p:cNvPr id="11"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直角三角形 11"/>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原创设计师QQ598969553      _4"/>
          <p:cNvGrpSpPr/>
          <p:nvPr/>
        </p:nvGrpSpPr>
        <p:grpSpPr>
          <a:xfrm>
            <a:off x="2207706" y="1984158"/>
            <a:ext cx="3475701" cy="3058149"/>
            <a:chOff x="2187184" y="1723730"/>
            <a:chExt cx="3475701" cy="3058149"/>
          </a:xfrm>
        </p:grpSpPr>
        <p:grpSp>
          <p:nvGrpSpPr>
            <p:cNvPr id="4" name="Group 9"/>
            <p:cNvGrpSpPr/>
            <p:nvPr/>
          </p:nvGrpSpPr>
          <p:grpSpPr>
            <a:xfrm rot="213443">
              <a:off x="2187184" y="3362127"/>
              <a:ext cx="1677010" cy="1419752"/>
              <a:chOff x="2955668" y="2969079"/>
              <a:chExt cx="1677010" cy="1419752"/>
            </a:xfrm>
          </p:grpSpPr>
          <p:sp>
            <p:nvSpPr>
              <p:cNvPr id="8" name="Freeform 3"/>
              <p:cNvSpPr/>
              <p:nvPr/>
            </p:nvSpPr>
            <p:spPr bwMode="auto">
              <a:xfrm>
                <a:off x="3195729" y="2969079"/>
                <a:ext cx="1436949" cy="1419752"/>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sp>
            <p:nvSpPr>
              <p:cNvPr id="9" name="Round Same Side Corner Rectangle 4"/>
              <p:cNvSpPr/>
              <p:nvPr/>
            </p:nvSpPr>
            <p:spPr bwMode="auto">
              <a:xfrm rot="13500000">
                <a:off x="3568110" y="3071025"/>
                <a:ext cx="343555" cy="1568440"/>
              </a:xfrm>
              <a:prstGeom prst="round2SameRect">
                <a:avLst>
                  <a:gd name="adj1" fmla="val 16667"/>
                  <a:gd name="adj2" fmla="val 22024"/>
                </a:avLst>
              </a:prstGeom>
              <a:solidFill>
                <a:schemeClr val="tx1">
                  <a:lumMod val="65000"/>
                  <a:lumOff val="35000"/>
                </a:schemeClr>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grpSp>
          <p:nvGrpSpPr>
            <p:cNvPr id="5" name="Group 10"/>
            <p:cNvGrpSpPr/>
            <p:nvPr/>
          </p:nvGrpSpPr>
          <p:grpSpPr>
            <a:xfrm>
              <a:off x="3488641" y="1723730"/>
              <a:ext cx="2174244" cy="2174244"/>
              <a:chOff x="4220769" y="1605276"/>
              <a:chExt cx="1739904" cy="1739904"/>
            </a:xfrm>
          </p:grpSpPr>
          <p:sp>
            <p:nvSpPr>
              <p:cNvPr id="6" name="Donut 8"/>
              <p:cNvSpPr/>
              <p:nvPr/>
            </p:nvSpPr>
            <p:spPr>
              <a:xfrm>
                <a:off x="4338879" y="1723386"/>
                <a:ext cx="1503684" cy="1503684"/>
              </a:xfrm>
              <a:prstGeom prst="donut">
                <a:avLst>
                  <a:gd name="adj" fmla="val 7174"/>
                </a:avLst>
              </a:prstGeom>
              <a:gradFill>
                <a:gsLst>
                  <a:gs pos="0">
                    <a:schemeClr val="bg2">
                      <a:lumMod val="75000"/>
                    </a:schemeClr>
                  </a:gs>
                  <a:gs pos="50000">
                    <a:schemeClr val="bg2">
                      <a:lumMod val="8500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240"/>
                <a:endParaRPr lang="en-US" sz="2000" dirty="0">
                  <a:solidFill>
                    <a:schemeClr val="bg1"/>
                  </a:solidFill>
                  <a:latin typeface="Agency FB" panose="020B0503020202020204" pitchFamily="34" charset="0"/>
                </a:endParaRPr>
              </a:p>
            </p:txBody>
          </p:sp>
          <p:sp>
            <p:nvSpPr>
              <p:cNvPr id="7" name="Donut 7"/>
              <p:cNvSpPr/>
              <p:nvPr/>
            </p:nvSpPr>
            <p:spPr>
              <a:xfrm>
                <a:off x="4220769" y="1605276"/>
                <a:ext cx="1739904" cy="1739904"/>
              </a:xfrm>
              <a:prstGeom prst="donut">
                <a:avLst>
                  <a:gd name="adj" fmla="val 9286"/>
                </a:avLst>
              </a:prstGeom>
              <a:gradFill>
                <a:gsLst>
                  <a:gs pos="0">
                    <a:schemeClr val="bg2">
                      <a:lumMod val="75000"/>
                    </a:schemeClr>
                  </a:gs>
                  <a:gs pos="50000">
                    <a:schemeClr val="bg2">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240"/>
                <a:endParaRPr lang="en-US" sz="2000" dirty="0">
                  <a:solidFill>
                    <a:schemeClr val="bg1"/>
                  </a:solidFill>
                  <a:latin typeface="Agency FB" panose="020B0503020202020204" pitchFamily="34" charset="0"/>
                </a:endParaRPr>
              </a:p>
            </p:txBody>
          </p:sp>
        </p:grpSp>
      </p:grpSp>
      <p:grpSp>
        <p:nvGrpSpPr>
          <p:cNvPr id="10" name="原创设计师QQ598969553      _5"/>
          <p:cNvGrpSpPr/>
          <p:nvPr/>
        </p:nvGrpSpPr>
        <p:grpSpPr>
          <a:xfrm>
            <a:off x="3946975" y="4015033"/>
            <a:ext cx="728142" cy="728140"/>
            <a:chOff x="3926454" y="3754605"/>
            <a:chExt cx="728142" cy="728140"/>
          </a:xfrm>
        </p:grpSpPr>
        <p:sp>
          <p:nvSpPr>
            <p:cNvPr id="11" name="Oval 14"/>
            <p:cNvSpPr/>
            <p:nvPr/>
          </p:nvSpPr>
          <p:spPr>
            <a:xfrm rot="20300499">
              <a:off x="3926454" y="3754605"/>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Freeform 170"/>
            <p:cNvSpPr>
              <a:spLocks noEditPoints="1"/>
            </p:cNvSpPr>
            <p:nvPr/>
          </p:nvSpPr>
          <p:spPr bwMode="auto">
            <a:xfrm>
              <a:off x="4134391" y="3986705"/>
              <a:ext cx="312266" cy="263940"/>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bg1"/>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grpSp>
        <p:nvGrpSpPr>
          <p:cNvPr id="13" name="原创设计师QQ598969553      _6"/>
          <p:cNvGrpSpPr/>
          <p:nvPr/>
        </p:nvGrpSpPr>
        <p:grpSpPr>
          <a:xfrm>
            <a:off x="5295088" y="1885957"/>
            <a:ext cx="728142" cy="728140"/>
            <a:chOff x="5274567" y="1625529"/>
            <a:chExt cx="728142" cy="728140"/>
          </a:xfrm>
        </p:grpSpPr>
        <p:sp>
          <p:nvSpPr>
            <p:cNvPr id="14" name="Oval 12"/>
            <p:cNvSpPr/>
            <p:nvPr/>
          </p:nvSpPr>
          <p:spPr>
            <a:xfrm rot="20300499">
              <a:off x="5274567" y="1625529"/>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73"/>
            <p:cNvSpPr>
              <a:spLocks noEditPoints="1"/>
            </p:cNvSpPr>
            <p:nvPr/>
          </p:nvSpPr>
          <p:spPr bwMode="auto">
            <a:xfrm>
              <a:off x="5482504" y="1832846"/>
              <a:ext cx="312266" cy="313506"/>
            </a:xfrm>
            <a:custGeom>
              <a:avLst/>
              <a:gdLst/>
              <a:ahLst/>
              <a:cxnLst>
                <a:cxn ang="0">
                  <a:pos x="128" y="256"/>
                </a:cxn>
                <a:cxn ang="0">
                  <a:pos x="0" y="128"/>
                </a:cxn>
                <a:cxn ang="0">
                  <a:pos x="128" y="0"/>
                </a:cxn>
                <a:cxn ang="0">
                  <a:pos x="256" y="128"/>
                </a:cxn>
                <a:cxn ang="0">
                  <a:pos x="128" y="256"/>
                </a:cxn>
                <a:cxn ang="0">
                  <a:pos x="24" y="128"/>
                </a:cxn>
                <a:cxn ang="0">
                  <a:pos x="128" y="128"/>
                </a:cxn>
                <a:cxn ang="0">
                  <a:pos x="128" y="24"/>
                </a:cxn>
                <a:cxn ang="0">
                  <a:pos x="24" y="128"/>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4" y="128"/>
                  </a:moveTo>
                  <a:cubicBezTo>
                    <a:pt x="128" y="128"/>
                    <a:pt x="128" y="128"/>
                    <a:pt x="128" y="128"/>
                  </a:cubicBezTo>
                  <a:cubicBezTo>
                    <a:pt x="128" y="24"/>
                    <a:pt x="128" y="24"/>
                    <a:pt x="128" y="24"/>
                  </a:cubicBezTo>
                  <a:cubicBezTo>
                    <a:pt x="71" y="24"/>
                    <a:pt x="24" y="71"/>
                    <a:pt x="24" y="128"/>
                  </a:cubicBezTo>
                </a:path>
              </a:pathLst>
            </a:custGeom>
            <a:solidFill>
              <a:schemeClr val="bg1"/>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grpSp>
        <p:nvGrpSpPr>
          <p:cNvPr id="16" name="原创设计师QQ598969553      _7"/>
          <p:cNvGrpSpPr/>
          <p:nvPr/>
        </p:nvGrpSpPr>
        <p:grpSpPr>
          <a:xfrm>
            <a:off x="5394464" y="3440227"/>
            <a:ext cx="728142" cy="728140"/>
            <a:chOff x="5373943" y="3179798"/>
            <a:chExt cx="728142" cy="728140"/>
          </a:xfrm>
        </p:grpSpPr>
        <p:sp>
          <p:nvSpPr>
            <p:cNvPr id="17" name="Oval 13"/>
            <p:cNvSpPr/>
            <p:nvPr/>
          </p:nvSpPr>
          <p:spPr>
            <a:xfrm rot="20300499">
              <a:off x="5373943" y="3179798"/>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82"/>
            <p:cNvSpPr>
              <a:spLocks noEditPoints="1"/>
            </p:cNvSpPr>
            <p:nvPr/>
          </p:nvSpPr>
          <p:spPr bwMode="auto">
            <a:xfrm>
              <a:off x="5581880" y="3387734"/>
              <a:ext cx="312266" cy="312266"/>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80" y="140"/>
                </a:cxn>
                <a:cxn ang="0">
                  <a:pos x="156" y="140"/>
                </a:cxn>
                <a:cxn ang="0">
                  <a:pos x="140" y="140"/>
                </a:cxn>
                <a:cxn ang="0">
                  <a:pos x="128" y="140"/>
                </a:cxn>
                <a:cxn ang="0">
                  <a:pos x="116" y="128"/>
                </a:cxn>
                <a:cxn ang="0">
                  <a:pos x="116" y="56"/>
                </a:cxn>
                <a:cxn ang="0">
                  <a:pos x="128" y="44"/>
                </a:cxn>
                <a:cxn ang="0">
                  <a:pos x="140" y="56"/>
                </a:cxn>
                <a:cxn ang="0">
                  <a:pos x="140" y="116"/>
                </a:cxn>
                <a:cxn ang="0">
                  <a:pos x="156" y="116"/>
                </a:cxn>
                <a:cxn ang="0">
                  <a:pos x="180" y="116"/>
                </a:cxn>
                <a:cxn ang="0">
                  <a:pos x="192" y="128"/>
                </a:cxn>
                <a:cxn ang="0">
                  <a:pos x="180"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80" y="140"/>
                  </a:moveTo>
                  <a:cubicBezTo>
                    <a:pt x="156" y="140"/>
                    <a:pt x="156" y="140"/>
                    <a:pt x="156" y="140"/>
                  </a:cubicBezTo>
                  <a:cubicBezTo>
                    <a:pt x="140" y="140"/>
                    <a:pt x="140" y="140"/>
                    <a:pt x="140" y="140"/>
                  </a:cubicBezTo>
                  <a:cubicBezTo>
                    <a:pt x="128" y="140"/>
                    <a:pt x="128" y="140"/>
                    <a:pt x="128" y="140"/>
                  </a:cubicBezTo>
                  <a:cubicBezTo>
                    <a:pt x="121" y="140"/>
                    <a:pt x="116" y="135"/>
                    <a:pt x="116" y="128"/>
                  </a:cubicBezTo>
                  <a:cubicBezTo>
                    <a:pt x="116" y="56"/>
                    <a:pt x="116" y="56"/>
                    <a:pt x="116" y="56"/>
                  </a:cubicBezTo>
                  <a:cubicBezTo>
                    <a:pt x="116" y="49"/>
                    <a:pt x="121" y="44"/>
                    <a:pt x="128" y="44"/>
                  </a:cubicBezTo>
                  <a:cubicBezTo>
                    <a:pt x="135" y="44"/>
                    <a:pt x="140" y="49"/>
                    <a:pt x="140" y="56"/>
                  </a:cubicBezTo>
                  <a:cubicBezTo>
                    <a:pt x="140" y="116"/>
                    <a:pt x="140" y="116"/>
                    <a:pt x="140" y="116"/>
                  </a:cubicBezTo>
                  <a:cubicBezTo>
                    <a:pt x="156" y="116"/>
                    <a:pt x="156" y="116"/>
                    <a:pt x="156" y="116"/>
                  </a:cubicBezTo>
                  <a:cubicBezTo>
                    <a:pt x="180" y="116"/>
                    <a:pt x="180" y="116"/>
                    <a:pt x="180" y="116"/>
                  </a:cubicBezTo>
                  <a:cubicBezTo>
                    <a:pt x="187" y="116"/>
                    <a:pt x="192" y="121"/>
                    <a:pt x="192" y="128"/>
                  </a:cubicBezTo>
                  <a:cubicBezTo>
                    <a:pt x="192" y="135"/>
                    <a:pt x="187" y="140"/>
                    <a:pt x="180" y="140"/>
                  </a:cubicBezTo>
                </a:path>
              </a:pathLst>
            </a:custGeom>
            <a:solidFill>
              <a:schemeClr val="bg1"/>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grpSp>
        <p:nvGrpSpPr>
          <p:cNvPr id="19" name="原创设计师QQ598969553      _8"/>
          <p:cNvGrpSpPr/>
          <p:nvPr/>
        </p:nvGrpSpPr>
        <p:grpSpPr>
          <a:xfrm>
            <a:off x="3786182" y="1500174"/>
            <a:ext cx="728142" cy="728140"/>
            <a:chOff x="3765661" y="1239745"/>
            <a:chExt cx="728142" cy="728140"/>
          </a:xfrm>
        </p:grpSpPr>
        <p:sp>
          <p:nvSpPr>
            <p:cNvPr id="20" name="Oval 11"/>
            <p:cNvSpPr/>
            <p:nvPr/>
          </p:nvSpPr>
          <p:spPr>
            <a:xfrm rot="20300499">
              <a:off x="3765661" y="1239745"/>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Freeform 221"/>
            <p:cNvSpPr>
              <a:spLocks noEditPoints="1"/>
            </p:cNvSpPr>
            <p:nvPr/>
          </p:nvSpPr>
          <p:spPr bwMode="auto">
            <a:xfrm>
              <a:off x="4012631" y="1447681"/>
              <a:ext cx="234200" cy="312266"/>
            </a:xfrm>
            <a:custGeom>
              <a:avLst/>
              <a:gdLst/>
              <a:ahLst/>
              <a:cxnLst>
                <a:cxn ang="0">
                  <a:pos x="96" y="256"/>
                </a:cxn>
                <a:cxn ang="0">
                  <a:pos x="0" y="96"/>
                </a:cxn>
                <a:cxn ang="0">
                  <a:pos x="96" y="0"/>
                </a:cxn>
                <a:cxn ang="0">
                  <a:pos x="192" y="96"/>
                </a:cxn>
                <a:cxn ang="0">
                  <a:pos x="96" y="256"/>
                </a:cxn>
                <a:cxn ang="0">
                  <a:pos x="96" y="32"/>
                </a:cxn>
                <a:cxn ang="0">
                  <a:pos x="32" y="96"/>
                </a:cxn>
                <a:cxn ang="0">
                  <a:pos x="96" y="160"/>
                </a:cxn>
                <a:cxn ang="0">
                  <a:pos x="160" y="96"/>
                </a:cxn>
                <a:cxn ang="0">
                  <a:pos x="96" y="32"/>
                </a:cxn>
                <a:cxn ang="0">
                  <a:pos x="96" y="128"/>
                </a:cxn>
                <a:cxn ang="0">
                  <a:pos x="64" y="96"/>
                </a:cxn>
                <a:cxn ang="0">
                  <a:pos x="96" y="64"/>
                </a:cxn>
                <a:cxn ang="0">
                  <a:pos x="128" y="96"/>
                </a:cxn>
                <a:cxn ang="0">
                  <a:pos x="96" y="128"/>
                </a:cxn>
              </a:cxnLst>
              <a:rect l="0" t="0" r="r" b="b"/>
              <a:pathLst>
                <a:path w="192" h="256">
                  <a:moveTo>
                    <a:pt x="96" y="256"/>
                  </a:moveTo>
                  <a:cubicBezTo>
                    <a:pt x="96" y="256"/>
                    <a:pt x="0" y="149"/>
                    <a:pt x="0" y="96"/>
                  </a:cubicBezTo>
                  <a:cubicBezTo>
                    <a:pt x="0" y="43"/>
                    <a:pt x="43" y="0"/>
                    <a:pt x="96" y="0"/>
                  </a:cubicBezTo>
                  <a:cubicBezTo>
                    <a:pt x="149" y="0"/>
                    <a:pt x="192" y="43"/>
                    <a:pt x="192" y="96"/>
                  </a:cubicBezTo>
                  <a:cubicBezTo>
                    <a:pt x="192" y="149"/>
                    <a:pt x="96" y="256"/>
                    <a:pt x="96" y="256"/>
                  </a:cubicBezTo>
                  <a:moveTo>
                    <a:pt x="96" y="32"/>
                  </a:moveTo>
                  <a:cubicBezTo>
                    <a:pt x="61" y="32"/>
                    <a:pt x="32" y="61"/>
                    <a:pt x="32" y="96"/>
                  </a:cubicBezTo>
                  <a:cubicBezTo>
                    <a:pt x="32" y="131"/>
                    <a:pt x="61" y="160"/>
                    <a:pt x="96" y="160"/>
                  </a:cubicBezTo>
                  <a:cubicBezTo>
                    <a:pt x="131" y="160"/>
                    <a:pt x="160" y="131"/>
                    <a:pt x="160" y="96"/>
                  </a:cubicBezTo>
                  <a:cubicBezTo>
                    <a:pt x="160" y="61"/>
                    <a:pt x="131" y="32"/>
                    <a:pt x="96" y="32"/>
                  </a:cubicBezTo>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path>
              </a:pathLst>
            </a:custGeom>
            <a:solidFill>
              <a:schemeClr val="bg1"/>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grpSp>
        <p:nvGrpSpPr>
          <p:cNvPr id="22" name="原创设计师QQ598969553      _9"/>
          <p:cNvGrpSpPr/>
          <p:nvPr/>
        </p:nvGrpSpPr>
        <p:grpSpPr>
          <a:xfrm>
            <a:off x="2953002" y="2816014"/>
            <a:ext cx="728142" cy="728140"/>
            <a:chOff x="2932481" y="2555586"/>
            <a:chExt cx="728142" cy="728140"/>
          </a:xfrm>
        </p:grpSpPr>
        <p:sp>
          <p:nvSpPr>
            <p:cNvPr id="23" name="Oval 15"/>
            <p:cNvSpPr/>
            <p:nvPr/>
          </p:nvSpPr>
          <p:spPr>
            <a:xfrm rot="20300499">
              <a:off x="2932481" y="2555586"/>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Freeform 86"/>
            <p:cNvSpPr>
              <a:spLocks noEditPoints="1"/>
            </p:cNvSpPr>
            <p:nvPr/>
          </p:nvSpPr>
          <p:spPr bwMode="auto">
            <a:xfrm>
              <a:off x="3136701" y="2819903"/>
              <a:ext cx="319702" cy="199504"/>
            </a:xfrm>
            <a:custGeom>
              <a:avLst/>
              <a:gdLst/>
              <a:ahLst/>
              <a:cxnLst>
                <a:cxn ang="0">
                  <a:pos x="244" y="160"/>
                </a:cxn>
                <a:cxn ang="0">
                  <a:pos x="232" y="160"/>
                </a:cxn>
                <a:cxn ang="0">
                  <a:pos x="24" y="160"/>
                </a:cxn>
                <a:cxn ang="0">
                  <a:pos x="12" y="160"/>
                </a:cxn>
                <a:cxn ang="0">
                  <a:pos x="0" y="148"/>
                </a:cxn>
                <a:cxn ang="0">
                  <a:pos x="0" y="128"/>
                </a:cxn>
                <a:cxn ang="0">
                  <a:pos x="24" y="128"/>
                </a:cxn>
                <a:cxn ang="0">
                  <a:pos x="24" y="12"/>
                </a:cxn>
                <a:cxn ang="0">
                  <a:pos x="36" y="0"/>
                </a:cxn>
                <a:cxn ang="0">
                  <a:pos x="220" y="0"/>
                </a:cxn>
                <a:cxn ang="0">
                  <a:pos x="232" y="12"/>
                </a:cxn>
                <a:cxn ang="0">
                  <a:pos x="232" y="128"/>
                </a:cxn>
                <a:cxn ang="0">
                  <a:pos x="256" y="128"/>
                </a:cxn>
                <a:cxn ang="0">
                  <a:pos x="256" y="148"/>
                </a:cxn>
                <a:cxn ang="0">
                  <a:pos x="244" y="160"/>
                </a:cxn>
                <a:cxn ang="0">
                  <a:pos x="100" y="148"/>
                </a:cxn>
                <a:cxn ang="0">
                  <a:pos x="156" y="148"/>
                </a:cxn>
                <a:cxn ang="0">
                  <a:pos x="156" y="140"/>
                </a:cxn>
                <a:cxn ang="0">
                  <a:pos x="100" y="140"/>
                </a:cxn>
                <a:cxn ang="0">
                  <a:pos x="100" y="148"/>
                </a:cxn>
                <a:cxn ang="0">
                  <a:pos x="216" y="16"/>
                </a:cxn>
                <a:cxn ang="0">
                  <a:pos x="40" y="16"/>
                </a:cxn>
                <a:cxn ang="0">
                  <a:pos x="40" y="120"/>
                </a:cxn>
                <a:cxn ang="0">
                  <a:pos x="216" y="120"/>
                </a:cxn>
                <a:cxn ang="0">
                  <a:pos x="216" y="16"/>
                </a:cxn>
              </a:cxnLst>
              <a:rect l="0" t="0" r="r" b="b"/>
              <a:pathLst>
                <a:path w="256" h="160">
                  <a:moveTo>
                    <a:pt x="244" y="160"/>
                  </a:moveTo>
                  <a:cubicBezTo>
                    <a:pt x="232" y="160"/>
                    <a:pt x="232" y="160"/>
                    <a:pt x="232" y="160"/>
                  </a:cubicBezTo>
                  <a:cubicBezTo>
                    <a:pt x="24" y="160"/>
                    <a:pt x="24" y="160"/>
                    <a:pt x="24" y="160"/>
                  </a:cubicBezTo>
                  <a:cubicBezTo>
                    <a:pt x="12" y="160"/>
                    <a:pt x="12" y="160"/>
                    <a:pt x="12" y="160"/>
                  </a:cubicBezTo>
                  <a:cubicBezTo>
                    <a:pt x="5" y="160"/>
                    <a:pt x="0" y="155"/>
                    <a:pt x="0" y="148"/>
                  </a:cubicBezTo>
                  <a:cubicBezTo>
                    <a:pt x="0" y="128"/>
                    <a:pt x="0" y="128"/>
                    <a:pt x="0" y="128"/>
                  </a:cubicBezTo>
                  <a:cubicBezTo>
                    <a:pt x="24" y="128"/>
                    <a:pt x="24" y="128"/>
                    <a:pt x="24" y="128"/>
                  </a:cubicBezTo>
                  <a:cubicBezTo>
                    <a:pt x="24" y="12"/>
                    <a:pt x="24" y="12"/>
                    <a:pt x="24" y="12"/>
                  </a:cubicBezTo>
                  <a:cubicBezTo>
                    <a:pt x="24" y="5"/>
                    <a:pt x="29" y="0"/>
                    <a:pt x="36" y="0"/>
                  </a:cubicBezTo>
                  <a:cubicBezTo>
                    <a:pt x="220" y="0"/>
                    <a:pt x="220" y="0"/>
                    <a:pt x="220" y="0"/>
                  </a:cubicBezTo>
                  <a:cubicBezTo>
                    <a:pt x="227" y="0"/>
                    <a:pt x="232" y="5"/>
                    <a:pt x="232" y="12"/>
                  </a:cubicBezTo>
                  <a:cubicBezTo>
                    <a:pt x="232" y="128"/>
                    <a:pt x="232" y="128"/>
                    <a:pt x="232" y="128"/>
                  </a:cubicBezTo>
                  <a:cubicBezTo>
                    <a:pt x="256" y="128"/>
                    <a:pt x="256" y="128"/>
                    <a:pt x="256" y="128"/>
                  </a:cubicBezTo>
                  <a:cubicBezTo>
                    <a:pt x="256" y="148"/>
                    <a:pt x="256" y="148"/>
                    <a:pt x="256" y="148"/>
                  </a:cubicBezTo>
                  <a:cubicBezTo>
                    <a:pt x="256" y="155"/>
                    <a:pt x="251" y="160"/>
                    <a:pt x="244" y="160"/>
                  </a:cubicBezTo>
                  <a:moveTo>
                    <a:pt x="100" y="148"/>
                  </a:moveTo>
                  <a:cubicBezTo>
                    <a:pt x="156" y="148"/>
                    <a:pt x="156" y="148"/>
                    <a:pt x="156" y="148"/>
                  </a:cubicBezTo>
                  <a:cubicBezTo>
                    <a:pt x="156" y="140"/>
                    <a:pt x="156" y="140"/>
                    <a:pt x="156" y="140"/>
                  </a:cubicBezTo>
                  <a:cubicBezTo>
                    <a:pt x="100" y="140"/>
                    <a:pt x="100" y="140"/>
                    <a:pt x="100" y="140"/>
                  </a:cubicBezTo>
                  <a:lnTo>
                    <a:pt x="100" y="148"/>
                  </a:lnTo>
                  <a:close/>
                  <a:moveTo>
                    <a:pt x="216" y="16"/>
                  </a:moveTo>
                  <a:cubicBezTo>
                    <a:pt x="40" y="16"/>
                    <a:pt x="40" y="16"/>
                    <a:pt x="40" y="16"/>
                  </a:cubicBezTo>
                  <a:cubicBezTo>
                    <a:pt x="40" y="120"/>
                    <a:pt x="40" y="120"/>
                    <a:pt x="40" y="120"/>
                  </a:cubicBezTo>
                  <a:cubicBezTo>
                    <a:pt x="216" y="120"/>
                    <a:pt x="216" y="120"/>
                    <a:pt x="216" y="120"/>
                  </a:cubicBezTo>
                  <a:lnTo>
                    <a:pt x="216" y="16"/>
                  </a:lnTo>
                  <a:close/>
                </a:path>
              </a:pathLst>
            </a:custGeom>
            <a:solidFill>
              <a:schemeClr val="bg1"/>
            </a:solidFill>
            <a:ln w="9525">
              <a:noFill/>
              <a:round/>
            </a:ln>
          </p:spPr>
          <p:txBody>
            <a:bodyPr vert="horz" wrap="square" lIns="121920" tIns="60960" rIns="121920" bIns="60960" numCol="1" anchor="t" anchorCtr="0" compatLnSpc="1"/>
            <a:lstStyle/>
            <a:p>
              <a:pPr defTabSz="1031240"/>
              <a:endParaRPr lang="en-US" sz="2000" dirty="0">
                <a:solidFill>
                  <a:schemeClr val="bg1"/>
                </a:solidFill>
                <a:latin typeface="Agency FB" panose="020B0503020202020204" pitchFamily="34" charset="0"/>
              </a:endParaRPr>
            </a:p>
          </p:txBody>
        </p:sp>
      </p:grpSp>
      <p:sp>
        <p:nvSpPr>
          <p:cNvPr id="25" name="原创设计师QQ598969553      _10"/>
          <p:cNvSpPr txBox="1"/>
          <p:nvPr/>
        </p:nvSpPr>
        <p:spPr>
          <a:xfrm flipH="1">
            <a:off x="330806" y="2847971"/>
            <a:ext cx="2419430" cy="738505"/>
          </a:xfrm>
          <a:prstGeom prst="rect">
            <a:avLst/>
          </a:prstGeom>
          <a:noFill/>
        </p:spPr>
        <p:txBody>
          <a:bodyPr wrap="square" lIns="0" tIns="0" rIns="0" bIns="0" rtlCol="0">
            <a:spAutoFit/>
          </a:bodyPr>
          <a:lstStyle/>
          <a:p>
            <a:pPr algn="r" defTabSz="1031240"/>
            <a:r>
              <a:rPr lang="zh-CN" altLang="en-US" sz="1600" dirty="0" smtClean="0">
                <a:latin typeface="微软雅黑" panose="020B0503020204020204" pitchFamily="34" charset="-122"/>
                <a:ea typeface="微软雅黑" panose="020B0503020204020204" pitchFamily="34" charset="-122"/>
              </a:rPr>
              <a:t>中国共产党人实事求是的思想路线，是开辟中国革</a:t>
            </a:r>
            <a:endParaRPr lang="zh-CN" altLang="en-US" sz="1600" dirty="0" smtClean="0">
              <a:latin typeface="微软雅黑" panose="020B0503020204020204" pitchFamily="34" charset="-122"/>
              <a:ea typeface="微软雅黑" panose="020B0503020204020204" pitchFamily="34" charset="-122"/>
            </a:endParaRPr>
          </a:p>
          <a:p>
            <a:pPr algn="just" defTabSz="1031240"/>
            <a:r>
              <a:rPr lang="zh-CN" altLang="en-US" sz="1600" dirty="0" smtClean="0">
                <a:latin typeface="微软雅黑" panose="020B0503020204020204" pitchFamily="34" charset="-122"/>
                <a:ea typeface="微软雅黑" panose="020B0503020204020204" pitchFamily="34" charset="-122"/>
              </a:rPr>
              <a:t>   命新路的根本思想保证</a:t>
            </a:r>
            <a:endParaRPr lang="en-US" sz="1600" dirty="0">
              <a:solidFill>
                <a:schemeClr val="tx1">
                  <a:lumMod val="65000"/>
                  <a:lumOff val="35000"/>
                </a:schemeClr>
              </a:solidFill>
              <a:latin typeface="Agency FB" panose="020B0503020202020204" pitchFamily="34" charset="0"/>
            </a:endParaRPr>
          </a:p>
        </p:txBody>
      </p:sp>
      <p:sp>
        <p:nvSpPr>
          <p:cNvPr id="26" name="原创设计师QQ598969553      _11"/>
          <p:cNvSpPr txBox="1"/>
          <p:nvPr/>
        </p:nvSpPr>
        <p:spPr>
          <a:xfrm flipH="1">
            <a:off x="3786182" y="2786058"/>
            <a:ext cx="1600200" cy="769441"/>
          </a:xfrm>
          <a:prstGeom prst="rect">
            <a:avLst/>
          </a:prstGeom>
          <a:noFill/>
        </p:spPr>
        <p:txBody>
          <a:bodyPr wrap="square" lIns="0" tIns="0" rIns="0" bIns="0" rtlCol="0">
            <a:spAutoFit/>
          </a:bodyPr>
          <a:lstStyle/>
          <a:p>
            <a:pPr algn="ctr" defTabSz="1031240"/>
            <a:r>
              <a:rPr lang="zh-CN" altLang="en-US" sz="2000" b="1" dirty="0" smtClean="0">
                <a:solidFill>
                  <a:srgbClr val="C00000"/>
                </a:solidFill>
                <a:latin typeface="微软雅黑" panose="020B0503020204020204" pitchFamily="34" charset="-122"/>
                <a:ea typeface="微软雅黑" panose="020B0503020204020204" pitchFamily="34" charset="-122"/>
              </a:rPr>
              <a:t>中国革命新路</a:t>
            </a:r>
            <a:endParaRPr lang="en-US" altLang="zh-CN" sz="2000" b="1" dirty="0" smtClean="0">
              <a:solidFill>
                <a:srgbClr val="C00000"/>
              </a:solidFill>
              <a:latin typeface="微软雅黑" panose="020B0503020204020204" pitchFamily="34" charset="-122"/>
              <a:ea typeface="微软雅黑" panose="020B0503020204020204" pitchFamily="34" charset="-122"/>
            </a:endParaRPr>
          </a:p>
          <a:p>
            <a:pPr algn="ctr" defTabSz="1031240"/>
            <a:r>
              <a:rPr lang="zh-CN" altLang="en-US" sz="2000" b="1" dirty="0" smtClean="0">
                <a:solidFill>
                  <a:srgbClr val="C00000"/>
                </a:solidFill>
                <a:latin typeface="微软雅黑" panose="020B0503020204020204" pitchFamily="34" charset="-122"/>
                <a:ea typeface="微软雅黑" panose="020B0503020204020204" pitchFamily="34" charset="-122"/>
              </a:rPr>
              <a:t>成功的奥秘</a:t>
            </a:r>
            <a:br>
              <a:rPr lang="en-US" sz="1000" dirty="0">
                <a:solidFill>
                  <a:schemeClr val="bg1"/>
                </a:solidFill>
                <a:latin typeface="Agency FB" panose="020B0503020202020204" pitchFamily="34" charset="0"/>
              </a:rPr>
            </a:br>
            <a:r>
              <a:rPr lang="en-US" sz="1000" dirty="0">
                <a:solidFill>
                  <a:schemeClr val="bg1"/>
                </a:solidFill>
                <a:latin typeface="Agency FB" panose="020B0503020202020204" pitchFamily="34" charset="0"/>
              </a:rPr>
              <a:t>randomized</a:t>
            </a:r>
            <a:endParaRPr lang="en-US" sz="1000" dirty="0">
              <a:solidFill>
                <a:schemeClr val="bg1"/>
              </a:solidFill>
              <a:latin typeface="Agency FB" panose="020B0503020202020204" pitchFamily="34" charset="0"/>
            </a:endParaRPr>
          </a:p>
        </p:txBody>
      </p:sp>
      <p:sp>
        <p:nvSpPr>
          <p:cNvPr id="27" name="原创设计师QQ598969553      _12"/>
          <p:cNvSpPr txBox="1"/>
          <p:nvPr/>
        </p:nvSpPr>
        <p:spPr>
          <a:xfrm flipH="1">
            <a:off x="941363" y="1354758"/>
            <a:ext cx="2640448" cy="738505"/>
          </a:xfrm>
          <a:prstGeom prst="rect">
            <a:avLst/>
          </a:prstGeom>
          <a:noFill/>
        </p:spPr>
        <p:txBody>
          <a:bodyPr wrap="square" lIns="0" tIns="0" rIns="0" bIns="0" rtlCol="0">
            <a:spAutoFit/>
          </a:bodyPr>
          <a:lstStyle/>
          <a:p>
            <a:pPr algn="just" defTabSz="1031240"/>
            <a:r>
              <a:rPr lang="zh-CN" altLang="en-US" sz="1600" dirty="0" smtClean="0">
                <a:latin typeface="微软雅黑" panose="020B0503020204020204" pitchFamily="34" charset="-122"/>
                <a:ea typeface="微软雅黑" panose="020B0503020204020204" pitchFamily="34" charset="-122"/>
              </a:rPr>
              <a:t>创造性地运用马克思主义文化建设思想，为探索中国革  命新路提供先进的思想方法</a:t>
            </a:r>
            <a:endParaRPr lang="en-US" sz="1000" dirty="0">
              <a:solidFill>
                <a:schemeClr val="tx1">
                  <a:lumMod val="65000"/>
                  <a:lumOff val="35000"/>
                </a:schemeClr>
              </a:solidFill>
              <a:latin typeface="Agency FB" panose="020B0503020202020204" pitchFamily="34" charset="0"/>
            </a:endParaRPr>
          </a:p>
        </p:txBody>
      </p:sp>
      <p:sp>
        <p:nvSpPr>
          <p:cNvPr id="28" name="原创设计师QQ598969553      _13"/>
          <p:cNvSpPr txBox="1"/>
          <p:nvPr/>
        </p:nvSpPr>
        <p:spPr>
          <a:xfrm flipH="1">
            <a:off x="6215073" y="1777671"/>
            <a:ext cx="2255504" cy="738505"/>
          </a:xfrm>
          <a:prstGeom prst="rect">
            <a:avLst/>
          </a:prstGeom>
          <a:noFill/>
        </p:spPr>
        <p:txBody>
          <a:bodyPr wrap="square" lIns="0" tIns="0" rIns="0" bIns="0" rtlCol="0">
            <a:spAutoFit/>
          </a:bodyPr>
          <a:lstStyle/>
          <a:p>
            <a:pPr defTabSz="1031240"/>
            <a:r>
              <a:rPr lang="zh-CN" altLang="en-US" sz="1600" dirty="0" smtClean="0">
                <a:latin typeface="微软雅黑" panose="020B0503020204020204" pitchFamily="34" charset="-122"/>
                <a:ea typeface="微软雅黑" panose="020B0503020204020204" pitchFamily="34" charset="-122"/>
              </a:rPr>
              <a:t>中国共产党人革命的理想与信仰，是坚定探索中国革命新路的思想灵魂</a:t>
            </a:r>
            <a:endParaRPr lang="en-US" sz="1600" dirty="0">
              <a:solidFill>
                <a:schemeClr val="tx1">
                  <a:lumMod val="65000"/>
                  <a:lumOff val="35000"/>
                </a:schemeClr>
              </a:solidFill>
              <a:latin typeface="Agency FB" panose="020B0503020202020204" pitchFamily="34" charset="0"/>
            </a:endParaRPr>
          </a:p>
        </p:txBody>
      </p:sp>
      <p:sp>
        <p:nvSpPr>
          <p:cNvPr id="29" name="原创设计师QQ598969553      _14"/>
          <p:cNvSpPr txBox="1"/>
          <p:nvPr/>
        </p:nvSpPr>
        <p:spPr>
          <a:xfrm flipH="1">
            <a:off x="6323659" y="3292474"/>
            <a:ext cx="2340010" cy="984885"/>
          </a:xfrm>
          <a:prstGeom prst="rect">
            <a:avLst/>
          </a:prstGeom>
          <a:noFill/>
        </p:spPr>
        <p:txBody>
          <a:bodyPr wrap="square" lIns="0" tIns="0" rIns="0" bIns="0" rtlCol="0">
            <a:spAutoFit/>
          </a:bodyPr>
          <a:lstStyle/>
          <a:p>
            <a:pPr defTabSz="1031240"/>
            <a:r>
              <a:rPr lang="zh-CN" altLang="en-US" sz="1600" dirty="0" smtClean="0">
                <a:latin typeface="微软雅黑" panose="020B0503020204020204" pitchFamily="34" charset="-122"/>
                <a:ea typeface="微软雅黑" panose="020B0503020204020204" pitchFamily="34" charset="-122"/>
              </a:rPr>
              <a:t>中国共产党的革命精神和艰苦奋斗的优良作风，是将中国革命新路坚定走下去的强大精神动力</a:t>
            </a:r>
            <a:endParaRPr lang="en-US" sz="1600" dirty="0">
              <a:solidFill>
                <a:schemeClr val="tx1">
                  <a:lumMod val="65000"/>
                  <a:lumOff val="35000"/>
                </a:schemeClr>
              </a:solidFill>
              <a:latin typeface="Agency FB" panose="020B0503020202020204" pitchFamily="34" charset="0"/>
            </a:endParaRPr>
          </a:p>
        </p:txBody>
      </p:sp>
      <p:sp>
        <p:nvSpPr>
          <p:cNvPr id="30" name="原创设计师QQ598969553      _15"/>
          <p:cNvSpPr txBox="1"/>
          <p:nvPr/>
        </p:nvSpPr>
        <p:spPr>
          <a:xfrm flipH="1">
            <a:off x="4784407" y="4686626"/>
            <a:ext cx="2428892" cy="738505"/>
          </a:xfrm>
          <a:prstGeom prst="rect">
            <a:avLst/>
          </a:prstGeom>
          <a:noFill/>
        </p:spPr>
        <p:txBody>
          <a:bodyPr wrap="square" lIns="0" tIns="0" rIns="0" bIns="0" rtlCol="0">
            <a:spAutoFit/>
          </a:bodyPr>
          <a:lstStyle/>
          <a:p>
            <a:pPr defTabSz="1031240"/>
            <a:r>
              <a:rPr lang="zh-CN" altLang="en-US" sz="1600" dirty="0" smtClean="0">
                <a:latin typeface="微软雅黑" panose="020B0503020204020204" pitchFamily="34" charset="-122"/>
                <a:ea typeface="微软雅黑" panose="020B0503020204020204" pitchFamily="34" charset="-122"/>
              </a:rPr>
              <a:t>中国共产党的群众路线，是中国革命新路成功开辟的根本工作路线</a:t>
            </a:r>
            <a:endParaRPr lang="en-US" sz="1600" dirty="0">
              <a:solidFill>
                <a:schemeClr val="tx1">
                  <a:lumMod val="65000"/>
                  <a:lumOff val="35000"/>
                </a:schemeClr>
              </a:solidFill>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2" presetClass="entr" presetSubtype="8" accel="50000" decel="5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0-#ppt_w/2"/>
                                          </p:val>
                                        </p:tav>
                                        <p:tav tm="100000">
                                          <p:val>
                                            <p:strVal val="#ppt_x"/>
                                          </p:val>
                                        </p:tav>
                                      </p:tavLst>
                                    </p:anim>
                                    <p:anim calcmode="lin" valueType="num">
                                      <p:cBhvr additive="base">
                                        <p:cTn id="25" dur="500" fill="hold"/>
                                        <p:tgtEl>
                                          <p:spTgt spid="2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2" presetClass="entr" presetSubtype="8" accel="50000" decel="5000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0-#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53" presetClass="entr" presetSubtype="16"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2" presetClass="entr" presetSubtype="2" accel="50000" decel="5000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1+#ppt_w/2"/>
                                          </p:val>
                                        </p:tav>
                                        <p:tav tm="100000">
                                          <p:val>
                                            <p:strVal val="#ppt_x"/>
                                          </p:val>
                                        </p:tav>
                                      </p:tavLst>
                                    </p:anim>
                                    <p:anim calcmode="lin" valueType="num">
                                      <p:cBhvr additive="base">
                                        <p:cTn id="45" dur="500" fill="hold"/>
                                        <p:tgtEl>
                                          <p:spTgt spid="28"/>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53" presetClass="entr" presetSubtype="16"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2" presetClass="entr" presetSubtype="2" accel="50000" decel="5000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par>
                                <p:cTn id="62" presetID="2" presetClass="entr" presetSubtype="2" accel="50000" decel="5000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1+#ppt_w/2"/>
                                          </p:val>
                                        </p:tav>
                                        <p:tav tm="100000">
                                          <p:val>
                                            <p:strVal val="#ppt_x"/>
                                          </p:val>
                                        </p:tav>
                                      </p:tavLst>
                                    </p:anim>
                                    <p:anim calcmode="lin" valueType="num">
                                      <p:cBhvr additive="base">
                                        <p:cTn id="65"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p:cNvSpPr>
          <p:nvPr>
            <p:ph type="body" idx="1"/>
          </p:nvPr>
        </p:nvSpPr>
        <p:spPr>
          <a:xfrm>
            <a:off x="457200" y="1000108"/>
            <a:ext cx="8229600" cy="5126055"/>
          </a:xfrm>
        </p:spPr>
        <p:txBody>
          <a:bodyPr/>
          <a:lstStyle/>
          <a:p>
            <a:pPr>
              <a:spcBef>
                <a:spcPct val="35000"/>
              </a:spcBef>
              <a:spcAft>
                <a:spcPct val="30000"/>
              </a:spcAft>
            </a:pPr>
            <a:r>
              <a:rPr lang="zh-CN" altLang="en-US" sz="2000" b="1" dirty="0" smtClean="0">
                <a:solidFill>
                  <a:srgbClr val="C00000"/>
                </a:solidFill>
                <a:latin typeface="微软雅黑" panose="020B0503020204020204" pitchFamily="34" charset="-122"/>
                <a:ea typeface="微软雅黑" panose="020B0503020204020204" pitchFamily="34" charset="-122"/>
              </a:rPr>
              <a:t>新时代青年大学生学习中国革命道路理论的启示</a:t>
            </a:r>
            <a:endParaRPr lang="zh-CN" altLang="en-US" sz="2800" dirty="0" smtClean="0">
              <a:ea typeface="黑体" panose="02010609060101010101" pitchFamily="2" charset="-122"/>
            </a:endParaRPr>
          </a:p>
        </p:txBody>
      </p:sp>
      <p:grpSp>
        <p:nvGrpSpPr>
          <p:cNvPr id="10" name="原创设计师QQ598969553      _5"/>
          <p:cNvGrpSpPr/>
          <p:nvPr/>
        </p:nvGrpSpPr>
        <p:grpSpPr>
          <a:xfrm>
            <a:off x="4709610" y="1941970"/>
            <a:ext cx="685800" cy="685800"/>
            <a:chOff x="6308732" y="2010040"/>
            <a:chExt cx="914400" cy="914400"/>
          </a:xfrm>
        </p:grpSpPr>
        <p:sp>
          <p:nvSpPr>
            <p:cNvPr id="11" name="Oval 7"/>
            <p:cNvSpPr/>
            <p:nvPr/>
          </p:nvSpPr>
          <p:spPr>
            <a:xfrm>
              <a:off x="6308732" y="2010040"/>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12" name="AutoShape 46"/>
            <p:cNvSpPr/>
            <p:nvPr/>
          </p:nvSpPr>
          <p:spPr bwMode="auto">
            <a:xfrm>
              <a:off x="6568933" y="2256174"/>
              <a:ext cx="422131" cy="4221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nvGrpSpPr>
          <p:cNvPr id="13" name="原创设计师QQ598969553      _6"/>
          <p:cNvGrpSpPr/>
          <p:nvPr/>
        </p:nvGrpSpPr>
        <p:grpSpPr>
          <a:xfrm>
            <a:off x="4709610" y="2997439"/>
            <a:ext cx="685800" cy="685800"/>
            <a:chOff x="6308732" y="3417333"/>
            <a:chExt cx="914400" cy="914400"/>
          </a:xfrm>
        </p:grpSpPr>
        <p:sp>
          <p:nvSpPr>
            <p:cNvPr id="14" name="Oval 8"/>
            <p:cNvSpPr/>
            <p:nvPr/>
          </p:nvSpPr>
          <p:spPr>
            <a:xfrm>
              <a:off x="6308732" y="3417333"/>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15" name="Group 35"/>
            <p:cNvGrpSpPr/>
            <p:nvPr/>
          </p:nvGrpSpPr>
          <p:grpSpPr>
            <a:xfrm>
              <a:off x="6634890" y="3674039"/>
              <a:ext cx="290078" cy="422130"/>
              <a:chOff x="11090275" y="408781"/>
              <a:chExt cx="319088" cy="464344"/>
            </a:xfrm>
            <a:solidFill>
              <a:schemeClr val="bg2"/>
            </a:solidFill>
          </p:grpSpPr>
          <p:sp>
            <p:nvSpPr>
              <p:cNvPr id="16" name="AutoShape 60"/>
              <p:cNvSpPr/>
              <p:nvPr/>
            </p:nvSpPr>
            <p:spPr bwMode="auto">
              <a:xfrm>
                <a:off x="11221244" y="538956"/>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17" name="AutoShape 61"/>
              <p:cNvSpPr/>
              <p:nvPr/>
            </p:nvSpPr>
            <p:spPr bwMode="auto">
              <a:xfrm>
                <a:off x="11221244" y="713581"/>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18" name="AutoShape 62"/>
              <p:cNvSpPr/>
              <p:nvPr/>
            </p:nvSpPr>
            <p:spPr bwMode="auto">
              <a:xfrm>
                <a:off x="11133932" y="626269"/>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19" name="AutoShape 63"/>
              <p:cNvSpPr/>
              <p:nvPr/>
            </p:nvSpPr>
            <p:spPr bwMode="auto">
              <a:xfrm>
                <a:off x="11307763" y="626269"/>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20" name="AutoShape 64"/>
              <p:cNvSpPr/>
              <p:nvPr/>
            </p:nvSpPr>
            <p:spPr bwMode="auto">
              <a:xfrm>
                <a:off x="11162507" y="684213"/>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21" name="AutoShape 65"/>
              <p:cNvSpPr/>
              <p:nvPr/>
            </p:nvSpPr>
            <p:spPr bwMode="auto">
              <a:xfrm>
                <a:off x="11162507" y="568325"/>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22" name="AutoShape 66"/>
              <p:cNvSpPr/>
              <p:nvPr/>
            </p:nvSpPr>
            <p:spPr bwMode="auto">
              <a:xfrm>
                <a:off x="11279188" y="684213"/>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23" name="AutoShape 67"/>
              <p:cNvSpPr/>
              <p:nvPr/>
            </p:nvSpPr>
            <p:spPr bwMode="auto">
              <a:xfrm>
                <a:off x="11090275" y="408781"/>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24" name="AutoShape 68"/>
              <p:cNvSpPr/>
              <p:nvPr/>
            </p:nvSpPr>
            <p:spPr bwMode="auto">
              <a:xfrm>
                <a:off x="11221244" y="568325"/>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grpSp>
        <p:nvGrpSpPr>
          <p:cNvPr id="25" name="原创设计师QQ598969553      _7"/>
          <p:cNvGrpSpPr/>
          <p:nvPr/>
        </p:nvGrpSpPr>
        <p:grpSpPr>
          <a:xfrm>
            <a:off x="784724" y="4052909"/>
            <a:ext cx="685800" cy="685800"/>
            <a:chOff x="1075551" y="4824626"/>
            <a:chExt cx="914400" cy="914400"/>
          </a:xfrm>
        </p:grpSpPr>
        <p:sp>
          <p:nvSpPr>
            <p:cNvPr id="26" name="Oval 6"/>
            <p:cNvSpPr/>
            <p:nvPr/>
          </p:nvSpPr>
          <p:spPr>
            <a:xfrm>
              <a:off x="1075551" y="4824626"/>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27" name="Group 45"/>
            <p:cNvGrpSpPr/>
            <p:nvPr/>
          </p:nvGrpSpPr>
          <p:grpSpPr>
            <a:xfrm>
              <a:off x="1387709" y="5070399"/>
              <a:ext cx="290080" cy="422853"/>
              <a:chOff x="3582988" y="3510757"/>
              <a:chExt cx="319088" cy="465138"/>
            </a:xfrm>
            <a:solidFill>
              <a:schemeClr val="bg2"/>
            </a:solidFill>
          </p:grpSpPr>
          <p:sp>
            <p:nvSpPr>
              <p:cNvPr id="28"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dirty="0">
                  <a:latin typeface="Agency FB" panose="020B0503020202020204" pitchFamily="34" charset="0"/>
                  <a:sym typeface="Gill Sans" charset="0"/>
                </a:endParaRPr>
              </a:p>
            </p:txBody>
          </p:sp>
          <p:sp>
            <p:nvSpPr>
              <p:cNvPr id="29"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dirty="0">
                  <a:latin typeface="Agency FB" panose="020B0503020202020204" pitchFamily="34" charset="0"/>
                  <a:sym typeface="Gill Sans" charset="0"/>
                </a:endParaRPr>
              </a:p>
            </p:txBody>
          </p:sp>
        </p:grpSp>
      </p:grpSp>
      <p:grpSp>
        <p:nvGrpSpPr>
          <p:cNvPr id="30" name="原创设计师QQ598969553      _8"/>
          <p:cNvGrpSpPr/>
          <p:nvPr/>
        </p:nvGrpSpPr>
        <p:grpSpPr>
          <a:xfrm>
            <a:off x="784724" y="1941970"/>
            <a:ext cx="685800" cy="685800"/>
            <a:chOff x="1075551" y="2010040"/>
            <a:chExt cx="914400" cy="914400"/>
          </a:xfrm>
        </p:grpSpPr>
        <p:sp>
          <p:nvSpPr>
            <p:cNvPr id="31" name="Oval 4"/>
            <p:cNvSpPr/>
            <p:nvPr/>
          </p:nvSpPr>
          <p:spPr>
            <a:xfrm>
              <a:off x="1075551" y="2010040"/>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2" name="AutoShape 117"/>
            <p:cNvSpPr/>
            <p:nvPr/>
          </p:nvSpPr>
          <p:spPr bwMode="auto">
            <a:xfrm>
              <a:off x="1321685" y="2347459"/>
              <a:ext cx="422131" cy="31677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nvGrpSpPr>
          <p:cNvPr id="33" name="原创设计师QQ598969553      _9"/>
          <p:cNvGrpSpPr/>
          <p:nvPr/>
        </p:nvGrpSpPr>
        <p:grpSpPr>
          <a:xfrm>
            <a:off x="784724" y="2997439"/>
            <a:ext cx="685800" cy="685800"/>
            <a:chOff x="1075551" y="3417333"/>
            <a:chExt cx="914400" cy="914400"/>
          </a:xfrm>
        </p:grpSpPr>
        <p:sp>
          <p:nvSpPr>
            <p:cNvPr id="34" name="Oval 5"/>
            <p:cNvSpPr/>
            <p:nvPr/>
          </p:nvSpPr>
          <p:spPr>
            <a:xfrm>
              <a:off x="1075551" y="3417333"/>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35" name="Group 49"/>
            <p:cNvGrpSpPr/>
            <p:nvPr/>
          </p:nvGrpSpPr>
          <p:grpSpPr>
            <a:xfrm>
              <a:off x="1321684" y="3674039"/>
              <a:ext cx="422131" cy="422131"/>
              <a:chOff x="4439444" y="2582069"/>
              <a:chExt cx="464344" cy="464344"/>
            </a:xfrm>
            <a:solidFill>
              <a:schemeClr val="bg2"/>
            </a:solidFill>
          </p:grpSpPr>
          <p:sp>
            <p:nvSpPr>
              <p:cNvPr id="36"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E9462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dirty="0">
                  <a:latin typeface="Agency FB" panose="020B0503020202020204" pitchFamily="34" charset="0"/>
                  <a:sym typeface="Gill Sans" charset="0"/>
                </a:endParaRPr>
              </a:p>
            </p:txBody>
          </p:sp>
          <p:sp>
            <p:nvSpPr>
              <p:cNvPr id="37"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dirty="0">
                  <a:latin typeface="Agency FB" panose="020B0503020202020204" pitchFamily="34" charset="0"/>
                  <a:sym typeface="Gill Sans" charset="0"/>
                </a:endParaRPr>
              </a:p>
            </p:txBody>
          </p:sp>
          <p:sp>
            <p:nvSpPr>
              <p:cNvPr id="38"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dirty="0">
                  <a:latin typeface="Agency FB" panose="020B0503020202020204" pitchFamily="34" charset="0"/>
                  <a:sym typeface="Gill Sans" charset="0"/>
                </a:endParaRPr>
              </a:p>
            </p:txBody>
          </p:sp>
        </p:grpSp>
      </p:grpSp>
      <p:sp>
        <p:nvSpPr>
          <p:cNvPr id="40" name="TextBox 54"/>
          <p:cNvSpPr txBox="1"/>
          <p:nvPr/>
        </p:nvSpPr>
        <p:spPr>
          <a:xfrm>
            <a:off x="1571604" y="1898640"/>
            <a:ext cx="2643206" cy="129159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以习近平新时代中国特色社会主义思想为指引</a:t>
            </a:r>
            <a:endParaRPr lang="zh-CN" altLang="en-US" sz="1800" dirty="0" smtClean="0">
              <a:latin typeface="微软雅黑" panose="020B0503020204020204" pitchFamily="34" charset="-122"/>
              <a:ea typeface="微软雅黑" panose="020B0503020204020204" pitchFamily="34" charset="-122"/>
            </a:endParaRPr>
          </a:p>
          <a:p>
            <a:endParaRPr lang="zh-CN" altLang="en-US" sz="1800" b="1" dirty="0" smtClean="0">
              <a:solidFill>
                <a:srgbClr val="E9462F"/>
              </a:solidFill>
              <a:latin typeface="微软雅黑" panose="020B0503020204020204" pitchFamily="34" charset="-122"/>
              <a:ea typeface="微软雅黑" panose="020B0503020204020204" pitchFamily="34" charset="-122"/>
            </a:endParaRPr>
          </a:p>
        </p:txBody>
      </p:sp>
      <p:sp>
        <p:nvSpPr>
          <p:cNvPr id="43" name="TextBox 57"/>
          <p:cNvSpPr txBox="1"/>
          <p:nvPr/>
        </p:nvSpPr>
        <p:spPr>
          <a:xfrm>
            <a:off x="1571604" y="3034663"/>
            <a:ext cx="2722880" cy="706755"/>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坚定中华民族伟大复兴</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中国梦的理想和信仰</a:t>
            </a:r>
            <a:endParaRPr lang="zh-CN" altLang="en-US" sz="2000" dirty="0" smtClean="0">
              <a:latin typeface="微软雅黑" panose="020B0503020204020204" pitchFamily="34" charset="-122"/>
              <a:ea typeface="微软雅黑" panose="020B0503020204020204" pitchFamily="34" charset="-122"/>
            </a:endParaRPr>
          </a:p>
        </p:txBody>
      </p:sp>
      <p:sp>
        <p:nvSpPr>
          <p:cNvPr id="46" name="TextBox 60"/>
          <p:cNvSpPr txBox="1"/>
          <p:nvPr/>
        </p:nvSpPr>
        <p:spPr>
          <a:xfrm>
            <a:off x="1571604" y="4126552"/>
            <a:ext cx="2976880" cy="1014730"/>
          </a:xfrm>
          <a:prstGeom prst="rect">
            <a:avLst/>
          </a:prstGeom>
          <a:noFill/>
        </p:spPr>
        <p:txBody>
          <a:bodyPr wrap="none" rtlCol="0">
            <a:spAutoFit/>
          </a:bodyPr>
          <a:lstStyle/>
          <a:p>
            <a:pPr algn="l"/>
            <a:r>
              <a:rPr lang="zh-CN" altLang="en-US" sz="2000" dirty="0" smtClean="0">
                <a:latin typeface="微软雅黑" panose="020B0503020204020204" pitchFamily="34" charset="-122"/>
                <a:ea typeface="微软雅黑" panose="020B0503020204020204" pitchFamily="34" charset="-122"/>
                <a:sym typeface="+mn-ea"/>
              </a:rPr>
              <a:t>发扬独立自主、艰苦奋斗</a:t>
            </a:r>
            <a:endParaRPr lang="zh-CN" altLang="en-US" sz="2000" dirty="0" smtClean="0">
              <a:latin typeface="微软雅黑" panose="020B0503020204020204" pitchFamily="34" charset="-122"/>
              <a:ea typeface="微软雅黑" panose="020B0503020204020204" pitchFamily="34" charset="-122"/>
              <a:sym typeface="+mn-ea"/>
            </a:endParaRPr>
          </a:p>
          <a:p>
            <a:pPr algn="l"/>
            <a:r>
              <a:rPr lang="zh-CN" altLang="en-US" sz="2000" dirty="0" smtClean="0">
                <a:latin typeface="微软雅黑" panose="020B0503020204020204" pitchFamily="34" charset="-122"/>
                <a:ea typeface="微软雅黑" panose="020B0503020204020204" pitchFamily="34" charset="-122"/>
                <a:sym typeface="+mn-ea"/>
              </a:rPr>
              <a:t>的革命传统</a:t>
            </a:r>
            <a:endParaRPr lang="zh-CN" altLang="en-US" sz="2000" dirty="0" smtClean="0">
              <a:latin typeface="微软雅黑" panose="020B0503020204020204" pitchFamily="34" charset="-122"/>
              <a:ea typeface="微软雅黑" panose="020B0503020204020204" pitchFamily="34" charset="-122"/>
            </a:endParaRPr>
          </a:p>
          <a:p>
            <a:pPr algn="l"/>
            <a:endParaRPr lang="en-US" sz="2000" b="1" dirty="0">
              <a:solidFill>
                <a:srgbClr val="E9462F"/>
              </a:solidFill>
              <a:latin typeface="Agency FB" panose="020B0503020202020204" pitchFamily="34" charset="0"/>
            </a:endParaRPr>
          </a:p>
        </p:txBody>
      </p:sp>
      <p:sp>
        <p:nvSpPr>
          <p:cNvPr id="49" name="TextBox 63"/>
          <p:cNvSpPr txBox="1"/>
          <p:nvPr/>
        </p:nvSpPr>
        <p:spPr>
          <a:xfrm>
            <a:off x="5500694" y="2000240"/>
            <a:ext cx="2976880" cy="706755"/>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勇于担当社会主义建设者</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和接班人的使命</a:t>
            </a:r>
            <a:endParaRPr lang="en-US" sz="2000" b="1" dirty="0">
              <a:solidFill>
                <a:srgbClr val="E9462F"/>
              </a:solidFill>
              <a:latin typeface="Agency FB" panose="020B0503020202020204" pitchFamily="34" charset="0"/>
            </a:endParaRPr>
          </a:p>
        </p:txBody>
      </p:sp>
      <p:sp>
        <p:nvSpPr>
          <p:cNvPr id="52" name="TextBox 66"/>
          <p:cNvSpPr txBox="1"/>
          <p:nvPr/>
        </p:nvSpPr>
        <p:spPr>
          <a:xfrm>
            <a:off x="5500694" y="3160710"/>
            <a:ext cx="2976880" cy="706755"/>
          </a:xfrm>
          <a:prstGeom prst="rect">
            <a:avLst/>
          </a:prstGeom>
          <a:noFill/>
        </p:spPr>
        <p:txBody>
          <a:bodyPr wrap="none" rtlCol="0">
            <a:spAutoFit/>
          </a:bodyPr>
          <a:lstStyle/>
          <a:p>
            <a:pPr algn="l"/>
            <a:r>
              <a:rPr lang="zh-CN" altLang="en-US" sz="2000" dirty="0" smtClean="0">
                <a:latin typeface="微软雅黑" panose="020B0503020204020204" pitchFamily="34" charset="-122"/>
                <a:ea typeface="微软雅黑" panose="020B0503020204020204" pitchFamily="34" charset="-122"/>
                <a:sym typeface="+mn-ea"/>
              </a:rPr>
              <a:t>实事求是做事，踏踏实实</a:t>
            </a:r>
            <a:endParaRPr lang="zh-CN" altLang="en-US" sz="2000" dirty="0" smtClean="0">
              <a:latin typeface="微软雅黑" panose="020B0503020204020204" pitchFamily="34" charset="-122"/>
              <a:ea typeface="微软雅黑" panose="020B0503020204020204" pitchFamily="34" charset="-122"/>
              <a:sym typeface="+mn-ea"/>
            </a:endParaRPr>
          </a:p>
          <a:p>
            <a:pPr algn="l"/>
            <a:r>
              <a:rPr lang="zh-CN" altLang="en-US" sz="2000" dirty="0" smtClean="0">
                <a:latin typeface="微软雅黑" panose="020B0503020204020204" pitchFamily="34" charset="-122"/>
                <a:ea typeface="微软雅黑" panose="020B0503020204020204" pitchFamily="34" charset="-122"/>
                <a:sym typeface="+mn-ea"/>
              </a:rPr>
              <a:t>做人</a:t>
            </a:r>
            <a:endParaRPr lang="en-US" sz="2000" b="1" dirty="0">
              <a:solidFill>
                <a:srgbClr val="E9462F"/>
              </a:solidFill>
              <a:latin typeface="Agency FB" panose="020B0503020202020204" pitchFamily="34" charset="0"/>
            </a:endParaRPr>
          </a:p>
        </p:txBody>
      </p:sp>
      <p:sp>
        <p:nvSpPr>
          <p:cNvPr id="2" name="文本框 1"/>
          <p:cNvSpPr txBox="1"/>
          <p:nvPr/>
        </p:nvSpPr>
        <p:spPr>
          <a:xfrm>
            <a:off x="1285875" y="4989195"/>
            <a:ext cx="7225030" cy="460375"/>
          </a:xfrm>
          <a:prstGeom prst="rect">
            <a:avLst/>
          </a:prstGeom>
          <a:noFill/>
        </p:spPr>
        <p:txBody>
          <a:bodyPr wrap="square" rtlCol="0">
            <a:spAutoFit/>
          </a:bodyPr>
          <a:p>
            <a:pPr algn="l"/>
            <a:r>
              <a:rPr lang="zh-CN" altLang="en-US" sz="2400" dirty="0" smtClean="0">
                <a:solidFill>
                  <a:srgbClr val="C00000"/>
                </a:solidFill>
                <a:latin typeface="微软雅黑" panose="020B0503020204020204" pitchFamily="34" charset="-122"/>
                <a:ea typeface="微软雅黑" panose="020B0503020204020204" pitchFamily="34" charset="-122"/>
                <a:sym typeface="+mn-ea"/>
              </a:rPr>
              <a:t>让中华民族伟大复兴在新时代青年的奋斗中梦想成真！</a:t>
            </a:r>
            <a:endParaRPr lang="zh-CN" altLang="en-US" sz="2400" dirty="0" smtClean="0">
              <a:solidFill>
                <a:srgbClr val="C0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Box 10"/>
          <p:cNvSpPr txBox="1">
            <a:spLocks noChangeArrowheads="1"/>
          </p:cNvSpPr>
          <p:nvPr/>
        </p:nvSpPr>
        <p:spPr bwMode="auto">
          <a:xfrm>
            <a:off x="1214414" y="1071546"/>
            <a:ext cx="3214687" cy="553998"/>
          </a:xfrm>
          <a:prstGeom prst="rect">
            <a:avLst/>
          </a:prstGeom>
          <a:noFill/>
          <a:ln w="9525">
            <a:noFill/>
            <a:miter lim="800000"/>
          </a:ln>
        </p:spPr>
        <p:txBody>
          <a:bodyPr>
            <a:spAutoFit/>
          </a:bodyPr>
          <a:lstStyle/>
          <a:p>
            <a:r>
              <a:rPr lang="zh-CN" altLang="en-US" sz="3000" b="1" smtClean="0">
                <a:latin typeface="微软雅黑" panose="020B0503020204020204" pitchFamily="34" charset="-122"/>
                <a:ea typeface="微软雅黑" panose="020B0503020204020204" pitchFamily="34" charset="-122"/>
              </a:rPr>
              <a:t>文献</a:t>
            </a:r>
            <a:r>
              <a:rPr lang="zh-CN" altLang="en-US" sz="3000" b="1" dirty="0">
                <a:latin typeface="微软雅黑" panose="020B0503020204020204" pitchFamily="34" charset="-122"/>
                <a:ea typeface="微软雅黑" panose="020B0503020204020204" pitchFamily="34" charset="-122"/>
              </a:rPr>
              <a:t>阅读</a:t>
            </a:r>
            <a:endParaRPr lang="zh-CN" altLang="en-US" sz="3000" b="1" dirty="0">
              <a:latin typeface="微软雅黑" panose="020B0503020204020204" pitchFamily="34" charset="-122"/>
              <a:ea typeface="微软雅黑" panose="020B0503020204020204" pitchFamily="34" charset="-122"/>
            </a:endParaRPr>
          </a:p>
        </p:txBody>
      </p:sp>
      <p:sp>
        <p:nvSpPr>
          <p:cNvPr id="67586" name="TextBox 11"/>
          <p:cNvSpPr txBox="1">
            <a:spLocks noChangeArrowheads="1"/>
          </p:cNvSpPr>
          <p:nvPr/>
        </p:nvSpPr>
        <p:spPr bwMode="auto">
          <a:xfrm>
            <a:off x="857224" y="1714488"/>
            <a:ext cx="7632700" cy="3407410"/>
          </a:xfrm>
          <a:prstGeom prst="rect">
            <a:avLst/>
          </a:prstGeom>
          <a:noFill/>
          <a:ln w="9525">
            <a:noFill/>
            <a:miter lim="800000"/>
          </a:ln>
        </p:spPr>
        <p:txBody>
          <a:bodyPr>
            <a:spAutoFit/>
          </a:bodyPr>
          <a:lstStyle/>
          <a:p>
            <a:pPr algn="just">
              <a:spcBef>
                <a:spcPct val="25000"/>
              </a:spcBef>
              <a:spcAft>
                <a:spcPct val="25000"/>
              </a:spcAft>
            </a:pPr>
            <a:r>
              <a:rPr lang="en-US" altLang="zh-CN" sz="2000" dirty="0">
                <a:latin typeface="微软雅黑" panose="020B0503020204020204" pitchFamily="34" charset="-122"/>
                <a:ea typeface="微软雅黑" panose="020B0503020204020204" pitchFamily="34" charset="-122"/>
              </a:rPr>
              <a:t>1</a:t>
            </a: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中共中央文献研究室</a:t>
            </a:r>
            <a:r>
              <a:rPr lang="zh-CN" altLang="en-US" sz="2000" dirty="0">
                <a:latin typeface="微软雅黑" panose="020B0503020204020204" pitchFamily="34" charset="-122"/>
                <a:ea typeface="微软雅黑" panose="020B0503020204020204" pitchFamily="34" charset="-122"/>
              </a:rPr>
              <a:t>编：</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毛泽东传</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，中央文献出版社</a:t>
            </a:r>
            <a:r>
              <a:rPr lang="en-US" altLang="zh-CN" sz="2000" dirty="0" smtClean="0">
                <a:latin typeface="微软雅黑" panose="020B0503020204020204" pitchFamily="34" charset="-122"/>
                <a:ea typeface="微软雅黑" panose="020B0503020204020204" pitchFamily="34" charset="-122"/>
              </a:rPr>
              <a:t>2013   </a:t>
            </a:r>
            <a:r>
              <a:rPr lang="zh-CN" altLang="en-US" sz="2000" dirty="0" smtClean="0">
                <a:latin typeface="微软雅黑" panose="020B0503020204020204" pitchFamily="34" charset="-122"/>
                <a:ea typeface="微软雅黑" panose="020B0503020204020204" pitchFamily="34" charset="-122"/>
              </a:rPr>
              <a:t>年</a:t>
            </a:r>
            <a:r>
              <a:rPr lang="zh-CN" altLang="en-US" sz="2000" dirty="0">
                <a:latin typeface="微软雅黑" panose="020B0503020204020204" pitchFamily="34" charset="-122"/>
                <a:ea typeface="微软雅黑" panose="020B0503020204020204" pitchFamily="34" charset="-122"/>
              </a:rPr>
              <a:t>版。</a:t>
            </a:r>
            <a:endParaRPr lang="zh-CN" altLang="en-US" sz="2000" dirty="0">
              <a:latin typeface="微软雅黑" panose="020B0503020204020204" pitchFamily="34" charset="-122"/>
              <a:ea typeface="微软雅黑" panose="020B0503020204020204" pitchFamily="34" charset="-122"/>
            </a:endParaRPr>
          </a:p>
          <a:p>
            <a:pPr algn="just">
              <a:spcBef>
                <a:spcPct val="25000"/>
              </a:spcBef>
              <a:spcAft>
                <a:spcPct val="25000"/>
              </a:spcAft>
            </a:pPr>
            <a:r>
              <a:rPr lang="en-US" altLang="zh-CN" sz="2000" dirty="0">
                <a:latin typeface="微软雅黑" panose="020B0503020204020204" pitchFamily="34" charset="-122"/>
                <a:ea typeface="微软雅黑" panose="020B0503020204020204" pitchFamily="34" charset="-122"/>
              </a:rPr>
              <a:t>2</a:t>
            </a: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中共江西省委</a:t>
            </a:r>
            <a:r>
              <a:rPr lang="zh-CN" altLang="en-US" sz="2000" dirty="0">
                <a:latin typeface="微软雅黑" panose="020B0503020204020204" pitchFamily="34" charset="-122"/>
                <a:ea typeface="微软雅黑" panose="020B0503020204020204" pitchFamily="34" charset="-122"/>
              </a:rPr>
              <a:t>党建工作领导小组、中共江西省委宣传部、中共江西省委党史研究室编著：</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回望峥嵘读初心</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发生在江西红土地上的</a:t>
            </a:r>
            <a:r>
              <a:rPr lang="en-US" altLang="zh-CN" sz="2000" dirty="0">
                <a:latin typeface="微软雅黑" panose="020B0503020204020204" pitchFamily="34" charset="-122"/>
                <a:ea typeface="微软雅黑" panose="020B0503020204020204" pitchFamily="34" charset="-122"/>
              </a:rPr>
              <a:t>100</a:t>
            </a:r>
            <a:r>
              <a:rPr lang="zh-CN" altLang="en-US" sz="2000" dirty="0">
                <a:latin typeface="微软雅黑" panose="020B0503020204020204" pitchFamily="34" charset="-122"/>
                <a:ea typeface="微软雅黑" panose="020B0503020204020204" pitchFamily="34" charset="-122"/>
              </a:rPr>
              <a:t>个经典革命故事</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，江西教育出版社</a:t>
            </a:r>
            <a:r>
              <a:rPr lang="en-US" altLang="zh-CN" sz="2000" dirty="0">
                <a:latin typeface="微软雅黑" panose="020B0503020204020204" pitchFamily="34" charset="-122"/>
                <a:ea typeface="微软雅黑" panose="020B0503020204020204" pitchFamily="34" charset="-122"/>
              </a:rPr>
              <a:t>2018</a:t>
            </a:r>
            <a:r>
              <a:rPr lang="zh-CN" altLang="en-US" sz="2000" dirty="0">
                <a:latin typeface="微软雅黑" panose="020B0503020204020204" pitchFamily="34" charset="-122"/>
                <a:ea typeface="微软雅黑" panose="020B0503020204020204" pitchFamily="34" charset="-122"/>
              </a:rPr>
              <a:t>年版。</a:t>
            </a:r>
            <a:endParaRPr lang="zh-CN" altLang="en-US" sz="2000" dirty="0">
              <a:latin typeface="微软雅黑" panose="020B0503020204020204" pitchFamily="34" charset="-122"/>
              <a:ea typeface="微软雅黑" panose="020B0503020204020204" pitchFamily="34" charset="-122"/>
            </a:endParaRPr>
          </a:p>
          <a:p>
            <a:pPr algn="just">
              <a:spcBef>
                <a:spcPct val="25000"/>
              </a:spcBef>
              <a:spcAft>
                <a:spcPct val="25000"/>
              </a:spcAft>
            </a:pPr>
            <a:r>
              <a:rPr lang="en-US" altLang="zh-CN" sz="2000" dirty="0">
                <a:latin typeface="微软雅黑" panose="020B0503020204020204" pitchFamily="34" charset="-122"/>
                <a:ea typeface="微软雅黑" panose="020B0503020204020204" pitchFamily="34" charset="-122"/>
              </a:rPr>
              <a:t>3</a:t>
            </a: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黄</a:t>
            </a:r>
            <a:r>
              <a:rPr lang="zh-CN" altLang="en-US" sz="2000" dirty="0">
                <a:latin typeface="微软雅黑" panose="020B0503020204020204" pitchFamily="34" charset="-122"/>
                <a:ea typeface="微软雅黑" panose="020B0503020204020204" pitchFamily="34" charset="-122"/>
              </a:rPr>
              <a:t>少群：</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从井冈山到延安：毛泽东的奋斗史</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，中国发展出版社</a:t>
            </a:r>
            <a:r>
              <a:rPr lang="en-US" altLang="zh-CN" sz="2000" dirty="0">
                <a:latin typeface="微软雅黑" panose="020B0503020204020204" pitchFamily="34" charset="-122"/>
                <a:ea typeface="微软雅黑" panose="020B0503020204020204" pitchFamily="34" charset="-122"/>
              </a:rPr>
              <a:t>2015</a:t>
            </a:r>
            <a:r>
              <a:rPr lang="zh-CN" altLang="en-US" sz="2000" dirty="0">
                <a:latin typeface="微软雅黑" panose="020B0503020204020204" pitchFamily="34" charset="-122"/>
                <a:ea typeface="微软雅黑" panose="020B0503020204020204" pitchFamily="34" charset="-122"/>
              </a:rPr>
              <a:t>年版。</a:t>
            </a:r>
            <a:endParaRPr lang="zh-CN" altLang="en-US" sz="2000" dirty="0">
              <a:latin typeface="微软雅黑" panose="020B0503020204020204" pitchFamily="34" charset="-122"/>
              <a:ea typeface="微软雅黑" panose="020B0503020204020204" pitchFamily="34" charset="-122"/>
            </a:endParaRPr>
          </a:p>
          <a:p>
            <a:pPr algn="just">
              <a:spcBef>
                <a:spcPct val="25000"/>
              </a:spcBef>
              <a:spcAft>
                <a:spcPct val="25000"/>
              </a:spcAft>
            </a:pPr>
            <a:r>
              <a:rPr lang="en-US" altLang="zh-CN" sz="2000" dirty="0">
                <a:latin typeface="微软雅黑" panose="020B0503020204020204" pitchFamily="34" charset="-122"/>
                <a:ea typeface="微软雅黑" panose="020B0503020204020204" pitchFamily="34" charset="-122"/>
              </a:rPr>
              <a:t>4</a:t>
            </a: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余</a:t>
            </a:r>
            <a:r>
              <a:rPr lang="zh-CN" altLang="en-US" sz="2000" dirty="0">
                <a:latin typeface="微软雅黑" panose="020B0503020204020204" pitchFamily="34" charset="-122"/>
                <a:ea typeface="微软雅黑" panose="020B0503020204020204" pitchFamily="34" charset="-122"/>
              </a:rPr>
              <a:t>伯流、陈钢：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井冈山革命根据地史</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，江西人民出版社</a:t>
            </a:r>
            <a:r>
              <a:rPr lang="en-US" altLang="zh-CN" sz="2000" dirty="0">
                <a:latin typeface="微软雅黑" panose="020B0503020204020204" pitchFamily="34" charset="-122"/>
                <a:ea typeface="微软雅黑" panose="020B0503020204020204" pitchFamily="34" charset="-122"/>
              </a:rPr>
              <a:t>2014</a:t>
            </a:r>
            <a:r>
              <a:rPr lang="zh-CN" altLang="en-US" sz="2000" dirty="0">
                <a:latin typeface="微软雅黑" panose="020B0503020204020204" pitchFamily="34" charset="-122"/>
                <a:ea typeface="微软雅黑" panose="020B0503020204020204" pitchFamily="34" charset="-122"/>
              </a:rPr>
              <a:t>年版。</a:t>
            </a:r>
            <a:endParaRPr lang="zh-CN" altLang="en-US" sz="2000" dirty="0">
              <a:latin typeface="微软雅黑" panose="020B0503020204020204" pitchFamily="34" charset="-122"/>
              <a:ea typeface="微软雅黑" panose="020B0503020204020204" pitchFamily="34" charset="-122"/>
            </a:endParaRPr>
          </a:p>
        </p:txBody>
      </p:sp>
      <p:sp>
        <p:nvSpPr>
          <p:cNvPr id="4" name="星形: 五角 3"/>
          <p:cNvSpPr/>
          <p:nvPr/>
        </p:nvSpPr>
        <p:spPr>
          <a:xfrm>
            <a:off x="683568" y="1124744"/>
            <a:ext cx="432048" cy="432048"/>
          </a:xfrm>
          <a:prstGeom prst="star5">
            <a:avLst/>
          </a:prstGeom>
          <a:solidFill>
            <a:srgbClr val="B02D2E"/>
          </a:solidFill>
          <a:ln>
            <a:solidFill>
              <a:srgbClr val="C12C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9657" y="1196752"/>
            <a:ext cx="2573385" cy="3431180"/>
          </a:xfrm>
          <a:prstGeom prst="rect">
            <a:avLst/>
          </a:prstGeom>
        </p:spPr>
      </p:pic>
      <p:grpSp>
        <p:nvGrpSpPr>
          <p:cNvPr id="5" name="组合 4"/>
          <p:cNvGrpSpPr/>
          <p:nvPr/>
        </p:nvGrpSpPr>
        <p:grpSpPr>
          <a:xfrm>
            <a:off x="1769013" y="1679895"/>
            <a:ext cx="6907443" cy="3034508"/>
            <a:chOff x="1052601" y="872610"/>
            <a:chExt cx="10088988" cy="3996550"/>
          </a:xfrm>
        </p:grpSpPr>
        <p:sp>
          <p:nvSpPr>
            <p:cNvPr id="6" name="矩形: 圆角 5"/>
            <p:cNvSpPr/>
            <p:nvPr/>
          </p:nvSpPr>
          <p:spPr>
            <a:xfrm>
              <a:off x="1066537" y="1970090"/>
              <a:ext cx="10075052" cy="2899070"/>
            </a:xfrm>
            <a:prstGeom prst="roundRect">
              <a:avLst>
                <a:gd name="adj" fmla="val 7597"/>
              </a:avLst>
            </a:prstGeom>
            <a:noFill/>
            <a:ln w="35560">
              <a:solidFill>
                <a:srgbClr val="FF4C3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anose="020B0604020202020204" pitchFamily="34" charset="0"/>
              </a:endParaRPr>
            </a:p>
          </p:txBody>
        </p:sp>
        <p:sp>
          <p:nvSpPr>
            <p:cNvPr id="7" name="矩形 6"/>
            <p:cNvSpPr/>
            <p:nvPr/>
          </p:nvSpPr>
          <p:spPr>
            <a:xfrm>
              <a:off x="1052601" y="872610"/>
              <a:ext cx="3891462" cy="689099"/>
            </a:xfrm>
            <a:prstGeom prst="rect">
              <a:avLst/>
            </a:prstGeom>
            <a:solidFill>
              <a:srgbClr val="CB3630"/>
            </a:solid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FCDB"/>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Helvetica" panose="020B0604020202020204" pitchFamily="34" charset="0"/>
                </a:rPr>
                <a:t> 问题与思考</a:t>
              </a:r>
              <a:endParaRPr kumimoji="0" lang="zh-CN" altLang="en-US" sz="2800" b="1" i="0" u="none" strike="noStrike" kern="1200" cap="none" spc="0" normalizeH="0" baseline="0" noProof="0" dirty="0">
                <a:ln>
                  <a:noFill/>
                </a:ln>
                <a:solidFill>
                  <a:srgbClr val="FFFCDB"/>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Helvetica" panose="020B0604020202020204" pitchFamily="34" charset="0"/>
              </a:endParaRPr>
            </a:p>
          </p:txBody>
        </p:sp>
      </p:grpSp>
      <p:sp>
        <p:nvSpPr>
          <p:cNvPr id="8" name="文本框 7"/>
          <p:cNvSpPr txBox="1"/>
          <p:nvPr/>
        </p:nvSpPr>
        <p:spPr>
          <a:xfrm>
            <a:off x="2123728" y="2764084"/>
            <a:ext cx="6120680" cy="830997"/>
          </a:xfrm>
          <a:prstGeom prst="rect">
            <a:avLst/>
          </a:prstGeom>
          <a:noFill/>
        </p:spPr>
        <p:txBody>
          <a:bodyPr wrap="square" rtlCol="0">
            <a:spAutoFit/>
          </a:bodyPr>
          <a:lstStyle/>
          <a:p>
            <a:r>
              <a:rPr lang="en-US" altLang="zh-CN" sz="2400" b="1">
                <a:latin typeface="微软雅黑" panose="020B0503020204020204" pitchFamily="34" charset="-122"/>
                <a:ea typeface="微软雅黑" panose="020B0503020204020204" pitchFamily="34" charset="-122"/>
              </a:rPr>
              <a:t>1</a:t>
            </a:r>
            <a:r>
              <a:rPr lang="en-US" altLang="zh-CN" sz="2400" b="1" smtClean="0">
                <a:latin typeface="微软雅黑" panose="020B0503020204020204" pitchFamily="34" charset="-122"/>
                <a:ea typeface="微软雅黑" panose="020B0503020204020204" pitchFamily="34" charset="-122"/>
              </a:rPr>
              <a:t>.</a:t>
            </a:r>
            <a:r>
              <a:rPr lang="zh-CN" altLang="en-US" sz="2400" b="1" smtClean="0">
                <a:latin typeface="微软雅黑" panose="020B0503020204020204" pitchFamily="34" charset="-122"/>
                <a:ea typeface="微软雅黑" panose="020B0503020204020204" pitchFamily="34" charset="-122"/>
              </a:rPr>
              <a:t>中国共产党人为什么能够成功开辟以农村包围城市、武装夺取政权的革命新路？</a:t>
            </a:r>
            <a:endParaRPr lang="zh-CN" altLang="en-US" sz="2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123728" y="3696008"/>
            <a:ext cx="6120680" cy="1200329"/>
          </a:xfrm>
          <a:prstGeom prst="rect">
            <a:avLst/>
          </a:prstGeom>
          <a:noFill/>
        </p:spPr>
        <p:txBody>
          <a:bodyPr wrap="square" rtlCol="0">
            <a:spAutoFit/>
          </a:bodyPr>
          <a:lstStyle/>
          <a:p>
            <a:r>
              <a:rPr lang="en-US" altLang="zh-CN" sz="2400" b="1">
                <a:latin typeface="微软雅黑" panose="020B0503020204020204" pitchFamily="34" charset="-122"/>
                <a:ea typeface="微软雅黑" panose="020B0503020204020204" pitchFamily="34" charset="-122"/>
              </a:rPr>
              <a:t>2</a:t>
            </a:r>
            <a:r>
              <a:rPr lang="en-US" altLang="zh-CN" sz="2400" b="1" smtClean="0">
                <a:latin typeface="微软雅黑" panose="020B0503020204020204" pitchFamily="34" charset="-122"/>
                <a:ea typeface="微软雅黑" panose="020B0503020204020204" pitchFamily="34" charset="-122"/>
              </a:rPr>
              <a:t>.</a:t>
            </a:r>
            <a:r>
              <a:rPr lang="zh-CN" altLang="en-US" sz="2400" b="1" smtClean="0">
                <a:latin typeface="微软雅黑" panose="020B0503020204020204" pitchFamily="34" charset="-122"/>
                <a:ea typeface="微软雅黑" panose="020B0503020204020204" pitchFamily="34" charset="-122"/>
              </a:rPr>
              <a:t>中国革命成功之路对新时代大学生成长成才之路有哪些启示？</a:t>
            </a:r>
            <a:endParaRPr lang="zh-CN" altLang="en-US" sz="2400" b="1" smtClean="0">
              <a:latin typeface="微软雅黑" panose="020B0503020204020204" pitchFamily="34" charset="-122"/>
              <a:ea typeface="微软雅黑" panose="020B0503020204020204" pitchFamily="34" charset="-122"/>
            </a:endParaRPr>
          </a:p>
          <a:p>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p:cNvSpPr>
          <p:nvPr>
            <p:ph type="body" idx="1"/>
          </p:nvPr>
        </p:nvSpPr>
        <p:spPr>
          <a:xfrm>
            <a:off x="554009" y="1093137"/>
            <a:ext cx="8362950" cy="3786214"/>
          </a:xfrm>
        </p:spPr>
        <p:txBody>
          <a:bodyPr/>
          <a:lstStyle/>
          <a:p>
            <a:pPr>
              <a:lnSpc>
                <a:spcPct val="120000"/>
              </a:lnSpc>
              <a:spcBef>
                <a:spcPct val="0"/>
              </a:spcBef>
              <a:spcAft>
                <a:spcPct val="45000"/>
              </a:spcAft>
            </a:pPr>
            <a:r>
              <a:rPr lang="zh-CN" altLang="en-US" sz="2000" dirty="0" smtClean="0">
                <a:latin typeface="微软雅黑" panose="020B0503020204020204" pitchFamily="34" charset="-122"/>
                <a:ea typeface="微软雅黑" panose="020B0503020204020204" pitchFamily="34" charset="-122"/>
              </a:rPr>
              <a:t>马克思主义是关于工人阶级和全人类解放的科学。</a:t>
            </a:r>
            <a:endParaRPr lang="zh-CN" altLang="en-US"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马克思、恩格斯创立了</a:t>
            </a:r>
            <a:r>
              <a:rPr lang="zh-CN" altLang="en-US" sz="2000" dirty="0" smtClean="0">
                <a:solidFill>
                  <a:srgbClr val="FF0000"/>
                </a:solidFill>
                <a:latin typeface="微软雅黑" panose="020B0503020204020204" pitchFamily="34" charset="-122"/>
                <a:ea typeface="微软雅黑" panose="020B0503020204020204" pitchFamily="34" charset="-122"/>
              </a:rPr>
              <a:t>暴力革命学说</a:t>
            </a:r>
            <a:r>
              <a:rPr lang="zh-CN" altLang="en-US" sz="2000" dirty="0" smtClean="0">
                <a:latin typeface="微软雅黑" panose="020B0503020204020204" pitchFamily="34" charset="-122"/>
                <a:ea typeface="微软雅黑" panose="020B0503020204020204" pitchFamily="34" charset="-122"/>
              </a:rPr>
              <a:t>，解决了无产阶级革命道路的选择问题。</a:t>
            </a:r>
            <a:r>
              <a:rPr lang="en-US" altLang="zh-CN"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spcBef>
                <a:spcPct val="60000"/>
              </a:spcBef>
            </a:pPr>
            <a:r>
              <a:rPr lang="zh-CN" altLang="en-US" sz="2000" dirty="0" smtClean="0">
                <a:latin typeface="微软雅黑" panose="020B0503020204020204" pitchFamily="34" charset="-122"/>
                <a:ea typeface="微软雅黑" panose="020B0503020204020204" pitchFamily="34" charset="-122"/>
              </a:rPr>
              <a:t>恩格斯晚年提出了德国社会党应当成为农村中的一股力量的思想。 </a:t>
            </a:r>
            <a:endParaRPr lang="zh-CN" altLang="en-US" sz="2000" dirty="0" smtClean="0">
              <a:latin typeface="微软雅黑" panose="020B0503020204020204" pitchFamily="34" charset="-122"/>
              <a:ea typeface="微软雅黑" panose="020B0503020204020204" pitchFamily="34" charset="-122"/>
            </a:endParaRPr>
          </a:p>
          <a:p>
            <a:pPr>
              <a:buFont typeface="Arial" panose="020B0604020202020204" pitchFamily="34" charset="0"/>
              <a:buNone/>
            </a:pPr>
            <a:r>
              <a:rPr lang="zh-CN" altLang="en-US" sz="2000" dirty="0" smtClean="0">
                <a:latin typeface="微软雅黑" panose="020B0503020204020204" pitchFamily="34" charset="-122"/>
                <a:ea typeface="微软雅黑" panose="020B0503020204020204" pitchFamily="34" charset="-122"/>
              </a:rPr>
              <a:t>     </a:t>
            </a:r>
            <a:endParaRPr lang="zh-CN" altLang="en-US" sz="2000" dirty="0" smtClean="0">
              <a:latin typeface="微软雅黑" panose="020B0503020204020204" pitchFamily="34" charset="-122"/>
              <a:ea typeface="微软雅黑" panose="020B0503020204020204" pitchFamily="34" charset="-122"/>
            </a:endParaRPr>
          </a:p>
        </p:txBody>
      </p:sp>
      <p:cxnSp>
        <p:nvCxnSpPr>
          <p:cNvPr id="9" name="AutoShape 17"/>
          <p:cNvCxnSpPr>
            <a:cxnSpLocks noChangeShapeType="1"/>
          </p:cNvCxnSpPr>
          <p:nvPr/>
        </p:nvCxnSpPr>
        <p:spPr bwMode="gray">
          <a:xfrm>
            <a:off x="2071670" y="3857628"/>
            <a:ext cx="866775" cy="0"/>
          </a:xfrm>
          <a:prstGeom prst="straightConnector1">
            <a:avLst/>
          </a:prstGeom>
          <a:noFill/>
          <a:ln w="12700">
            <a:solidFill>
              <a:srgbClr val="333333"/>
            </a:solidFill>
            <a:round/>
            <a:headEnd type="oval" w="sm" len="sm"/>
            <a:tailEnd type="oval" w="sm" len="sm"/>
          </a:ln>
        </p:spPr>
      </p:cxnSp>
      <p:cxnSp>
        <p:nvCxnSpPr>
          <p:cNvPr id="10" name="AutoShape 18"/>
          <p:cNvCxnSpPr>
            <a:cxnSpLocks noChangeShapeType="1"/>
          </p:cNvCxnSpPr>
          <p:nvPr/>
        </p:nvCxnSpPr>
        <p:spPr bwMode="gray">
          <a:xfrm>
            <a:off x="4052870" y="3857628"/>
            <a:ext cx="876300" cy="0"/>
          </a:xfrm>
          <a:prstGeom prst="straightConnector1">
            <a:avLst/>
          </a:prstGeom>
          <a:noFill/>
          <a:ln w="12700">
            <a:solidFill>
              <a:srgbClr val="333333"/>
            </a:solidFill>
            <a:round/>
            <a:headEnd type="oval" w="sm" len="sm"/>
            <a:tailEnd type="oval" w="sm" len="sm"/>
          </a:ln>
        </p:spPr>
      </p:cxnSp>
      <p:cxnSp>
        <p:nvCxnSpPr>
          <p:cNvPr id="11" name="AutoShape 19"/>
          <p:cNvCxnSpPr>
            <a:cxnSpLocks noChangeShapeType="1"/>
          </p:cNvCxnSpPr>
          <p:nvPr/>
        </p:nvCxnSpPr>
        <p:spPr bwMode="gray">
          <a:xfrm>
            <a:off x="6043595" y="3857628"/>
            <a:ext cx="828675" cy="0"/>
          </a:xfrm>
          <a:prstGeom prst="straightConnector1">
            <a:avLst/>
          </a:prstGeom>
          <a:noFill/>
          <a:ln w="12700">
            <a:solidFill>
              <a:srgbClr val="333333"/>
            </a:solidFill>
            <a:round/>
            <a:headEnd type="oval" w="sm" len="sm"/>
            <a:tailEnd type="oval" w="sm" len="sm"/>
          </a:ln>
        </p:spPr>
      </p:cxnSp>
      <p:grpSp>
        <p:nvGrpSpPr>
          <p:cNvPr id="15" name="组合 14"/>
          <p:cNvGrpSpPr/>
          <p:nvPr/>
        </p:nvGrpSpPr>
        <p:grpSpPr>
          <a:xfrm>
            <a:off x="2938445" y="3300415"/>
            <a:ext cx="1114425" cy="1114425"/>
            <a:chOff x="2936875" y="3212976"/>
            <a:chExt cx="1114425" cy="1114425"/>
          </a:xfrm>
        </p:grpSpPr>
        <p:sp>
          <p:nvSpPr>
            <p:cNvPr id="16" name="AutoShape 14"/>
            <p:cNvSpPr>
              <a:spLocks noChangeArrowheads="1"/>
            </p:cNvSpPr>
            <p:nvPr/>
          </p:nvSpPr>
          <p:spPr bwMode="gray">
            <a:xfrm>
              <a:off x="2936875" y="3212976"/>
              <a:ext cx="1114425" cy="1114425"/>
            </a:xfrm>
            <a:prstGeom prst="diamond">
              <a:avLst/>
            </a:prstGeom>
            <a:solidFill>
              <a:schemeClr val="accent2"/>
            </a:solidFill>
            <a:ln w="9525">
              <a:miter lim="800000"/>
            </a:ln>
            <a:scene3d>
              <a:camera prst="legacyPerspectiveBottom">
                <a:rot lat="20999997"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defRPr/>
              </a:pPr>
              <a:endParaRPr lang="zh-CN" altLang="en-US">
                <a:solidFill>
                  <a:schemeClr val="bg2">
                    <a:lumMod val="50000"/>
                  </a:schemeClr>
                </a:solidFill>
              </a:endParaRPr>
            </a:p>
          </p:txBody>
        </p:sp>
        <p:sp>
          <p:nvSpPr>
            <p:cNvPr id="17" name="Text Box 21"/>
            <p:cNvSpPr txBox="1">
              <a:spLocks noChangeArrowheads="1"/>
            </p:cNvSpPr>
            <p:nvPr/>
          </p:nvSpPr>
          <p:spPr bwMode="gray">
            <a:xfrm>
              <a:off x="3048000" y="3538414"/>
              <a:ext cx="866775" cy="457200"/>
            </a:xfrm>
            <a:prstGeom prst="rect">
              <a:avLst/>
            </a:prstGeom>
            <a:noFill/>
            <a:ln w="9525">
              <a:noFill/>
              <a:miter lim="800000"/>
            </a:ln>
          </p:spPr>
          <p:txBody>
            <a:bodyPr>
              <a:spAutoFit/>
            </a:bodyPr>
            <a:lstStyle/>
            <a:p>
              <a:pPr algn="ctr">
                <a:spcBef>
                  <a:spcPct val="50000"/>
                </a:spcBef>
                <a:defRPr/>
              </a:pPr>
              <a:r>
                <a:rPr lang="en-US" altLang="zh-CN" sz="2400" b="1" dirty="0" smtClean="0">
                  <a:solidFill>
                    <a:schemeClr val="bg1"/>
                  </a:solidFill>
                </a:rPr>
                <a:t>1847</a:t>
              </a:r>
              <a:endParaRPr lang="en-US" altLang="zh-CN" sz="2400" b="1" dirty="0">
                <a:solidFill>
                  <a:schemeClr val="bg1"/>
                </a:solidFill>
              </a:endParaRPr>
            </a:p>
          </p:txBody>
        </p:sp>
      </p:grpSp>
      <p:grpSp>
        <p:nvGrpSpPr>
          <p:cNvPr id="18" name="组合 17"/>
          <p:cNvGrpSpPr/>
          <p:nvPr/>
        </p:nvGrpSpPr>
        <p:grpSpPr>
          <a:xfrm>
            <a:off x="4929170" y="3300415"/>
            <a:ext cx="1114425" cy="1114425"/>
            <a:chOff x="4927600" y="3212976"/>
            <a:chExt cx="1114425" cy="1114425"/>
          </a:xfrm>
        </p:grpSpPr>
        <p:sp>
          <p:nvSpPr>
            <p:cNvPr id="19" name="AutoShape 15"/>
            <p:cNvSpPr>
              <a:spLocks noChangeArrowheads="1"/>
            </p:cNvSpPr>
            <p:nvPr/>
          </p:nvSpPr>
          <p:spPr bwMode="gray">
            <a:xfrm>
              <a:off x="4927600" y="3212976"/>
              <a:ext cx="1114425" cy="1114425"/>
            </a:xfrm>
            <a:prstGeom prst="diamond">
              <a:avLst/>
            </a:prstGeom>
            <a:solidFill>
              <a:schemeClr val="accent2"/>
            </a:solidFill>
            <a:ln w="9525">
              <a:miter lim="800000"/>
            </a:ln>
            <a:scene3d>
              <a:camera prst="legacyPerspectiveBottom">
                <a:rot lat="20999997"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defRPr/>
              </a:pPr>
              <a:endParaRPr lang="zh-CN" altLang="en-US">
                <a:solidFill>
                  <a:schemeClr val="bg2">
                    <a:lumMod val="50000"/>
                  </a:schemeClr>
                </a:solidFill>
              </a:endParaRPr>
            </a:p>
          </p:txBody>
        </p:sp>
        <p:sp>
          <p:nvSpPr>
            <p:cNvPr id="20" name="Text Box 22"/>
            <p:cNvSpPr txBox="1">
              <a:spLocks noChangeArrowheads="1"/>
            </p:cNvSpPr>
            <p:nvPr/>
          </p:nvSpPr>
          <p:spPr bwMode="gray">
            <a:xfrm>
              <a:off x="5057775" y="3538414"/>
              <a:ext cx="866775" cy="457200"/>
            </a:xfrm>
            <a:prstGeom prst="rect">
              <a:avLst/>
            </a:prstGeom>
            <a:noFill/>
            <a:ln w="9525">
              <a:noFill/>
              <a:miter lim="800000"/>
            </a:ln>
          </p:spPr>
          <p:txBody>
            <a:bodyPr>
              <a:spAutoFit/>
            </a:bodyPr>
            <a:lstStyle/>
            <a:p>
              <a:pPr algn="ctr">
                <a:spcBef>
                  <a:spcPct val="50000"/>
                </a:spcBef>
                <a:defRPr/>
              </a:pPr>
              <a:r>
                <a:rPr lang="en-US" altLang="zh-CN" sz="2400" b="1" dirty="0" smtClean="0">
                  <a:solidFill>
                    <a:schemeClr val="bg1"/>
                  </a:solidFill>
                </a:rPr>
                <a:t>1848</a:t>
              </a:r>
              <a:endParaRPr lang="en-US" altLang="zh-CN" sz="2400" b="1" dirty="0">
                <a:solidFill>
                  <a:schemeClr val="bg1"/>
                </a:solidFill>
              </a:endParaRPr>
            </a:p>
          </p:txBody>
        </p:sp>
      </p:grpSp>
      <p:grpSp>
        <p:nvGrpSpPr>
          <p:cNvPr id="21" name="组合 20"/>
          <p:cNvGrpSpPr/>
          <p:nvPr/>
        </p:nvGrpSpPr>
        <p:grpSpPr>
          <a:xfrm>
            <a:off x="6872270" y="3300415"/>
            <a:ext cx="1114425" cy="1114425"/>
            <a:chOff x="6870700" y="3212976"/>
            <a:chExt cx="1114425" cy="1114425"/>
          </a:xfrm>
        </p:grpSpPr>
        <p:sp>
          <p:nvSpPr>
            <p:cNvPr id="22" name="AutoShape 16"/>
            <p:cNvSpPr>
              <a:spLocks noChangeArrowheads="1"/>
            </p:cNvSpPr>
            <p:nvPr/>
          </p:nvSpPr>
          <p:spPr bwMode="gray">
            <a:xfrm>
              <a:off x="6870700" y="3212976"/>
              <a:ext cx="1114425" cy="1114425"/>
            </a:xfrm>
            <a:prstGeom prst="diamond">
              <a:avLst/>
            </a:prstGeom>
            <a:solidFill>
              <a:schemeClr val="accent2"/>
            </a:solidFill>
            <a:ln w="9525">
              <a:miter lim="800000"/>
            </a:ln>
            <a:scene3d>
              <a:camera prst="legacyPerspectiveBottom">
                <a:rot lat="20999997"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defRPr/>
              </a:pPr>
              <a:endParaRPr lang="zh-CN" altLang="en-US">
                <a:solidFill>
                  <a:schemeClr val="bg2">
                    <a:lumMod val="50000"/>
                  </a:schemeClr>
                </a:solidFill>
              </a:endParaRPr>
            </a:p>
          </p:txBody>
        </p:sp>
        <p:sp>
          <p:nvSpPr>
            <p:cNvPr id="23" name="Text Box 23"/>
            <p:cNvSpPr txBox="1">
              <a:spLocks noChangeArrowheads="1"/>
            </p:cNvSpPr>
            <p:nvPr/>
          </p:nvSpPr>
          <p:spPr bwMode="gray">
            <a:xfrm>
              <a:off x="7010400" y="3538414"/>
              <a:ext cx="866775" cy="457200"/>
            </a:xfrm>
            <a:prstGeom prst="rect">
              <a:avLst/>
            </a:prstGeom>
            <a:noFill/>
            <a:ln w="9525">
              <a:noFill/>
              <a:miter lim="800000"/>
            </a:ln>
          </p:spPr>
          <p:txBody>
            <a:bodyPr>
              <a:spAutoFit/>
            </a:bodyPr>
            <a:lstStyle/>
            <a:p>
              <a:pPr algn="ctr">
                <a:spcBef>
                  <a:spcPct val="50000"/>
                </a:spcBef>
                <a:defRPr/>
              </a:pPr>
              <a:r>
                <a:rPr lang="en-US" altLang="zh-CN" sz="2400" b="1" dirty="0" smtClean="0">
                  <a:solidFill>
                    <a:schemeClr val="bg1"/>
                  </a:solidFill>
                </a:rPr>
                <a:t>1894</a:t>
              </a:r>
              <a:endParaRPr lang="en-US" altLang="zh-CN" sz="2400" b="1" dirty="0">
                <a:solidFill>
                  <a:schemeClr val="bg1"/>
                </a:solidFill>
              </a:endParaRPr>
            </a:p>
          </p:txBody>
        </p:sp>
      </p:grpSp>
      <p:sp>
        <p:nvSpPr>
          <p:cNvPr id="24" name="Text Box 24"/>
          <p:cNvSpPr txBox="1">
            <a:spLocks noChangeArrowheads="1"/>
          </p:cNvSpPr>
          <p:nvPr/>
        </p:nvSpPr>
        <p:spPr bwMode="gray">
          <a:xfrm>
            <a:off x="703245" y="4505328"/>
            <a:ext cx="1614488" cy="784830"/>
          </a:xfrm>
          <a:prstGeom prst="rect">
            <a:avLst/>
          </a:prstGeom>
          <a:noFill/>
          <a:ln w="9525" algn="ctr">
            <a:noFill/>
            <a:miter lim="800000"/>
          </a:ln>
        </p:spPr>
        <p:txBody>
          <a:bodyPr>
            <a:spAutoFit/>
          </a:bodyPr>
          <a:lstStyle/>
          <a:p>
            <a:pPr algn="ctr">
              <a:spcBef>
                <a:spcPct val="50000"/>
              </a:spcBef>
              <a:defRPr/>
            </a:pPr>
            <a:r>
              <a:rPr lang="zh-CN" altLang="en-US" dirty="0" smtClean="0">
                <a:latin typeface="微软雅黑" panose="020B0503020204020204" pitchFamily="34" charset="-122"/>
                <a:ea typeface="微软雅黑" panose="020B0503020204020204" pitchFamily="34" charset="-122"/>
              </a:rPr>
              <a:t>恩格斯</a:t>
            </a:r>
            <a:endParaRPr lang="en-US" altLang="zh-CN" dirty="0" smtClean="0">
              <a:latin typeface="微软雅黑" panose="020B0503020204020204" pitchFamily="34" charset="-122"/>
              <a:ea typeface="微软雅黑" panose="020B0503020204020204" pitchFamily="34" charset="-122"/>
            </a:endParaRPr>
          </a:p>
          <a:p>
            <a:pPr algn="ctr">
              <a:spcBef>
                <a:spcPct val="50000"/>
              </a:spcBef>
              <a:defRP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国内危机</a:t>
            </a:r>
            <a:r>
              <a:rPr lang="en-US" altLang="zh-CN" dirty="0" smtClean="0">
                <a:latin typeface="微软雅黑" panose="020B0503020204020204" pitchFamily="34" charset="-122"/>
                <a:ea typeface="微软雅黑" panose="020B0503020204020204" pitchFamily="34" charset="-122"/>
              </a:rPr>
              <a:t>》</a:t>
            </a:r>
            <a:endParaRPr lang="en-US" altLang="zh-CN" dirty="0">
              <a:solidFill>
                <a:schemeClr val="bg2">
                  <a:lumMod val="50000"/>
                </a:schemeClr>
              </a:solidFill>
            </a:endParaRPr>
          </a:p>
        </p:txBody>
      </p:sp>
      <p:sp>
        <p:nvSpPr>
          <p:cNvPr id="25" name="Text Box 24"/>
          <p:cNvSpPr txBox="1">
            <a:spLocks noChangeArrowheads="1"/>
          </p:cNvSpPr>
          <p:nvPr/>
        </p:nvSpPr>
        <p:spPr bwMode="gray">
          <a:xfrm>
            <a:off x="2592430" y="4505328"/>
            <a:ext cx="1765236" cy="783590"/>
          </a:xfrm>
          <a:prstGeom prst="rect">
            <a:avLst/>
          </a:prstGeom>
          <a:noFill/>
          <a:ln w="9525" algn="ctr">
            <a:noFill/>
            <a:miter lim="800000"/>
          </a:ln>
        </p:spPr>
        <p:txBody>
          <a:bodyPr wrap="square">
            <a:spAutoFit/>
          </a:bodyPr>
          <a:lstStyle/>
          <a:p>
            <a:pPr algn="ctr">
              <a:spcBef>
                <a:spcPct val="50000"/>
              </a:spcBef>
              <a:defRPr/>
            </a:pPr>
            <a:r>
              <a:rPr lang="zh-CN" altLang="en-US" dirty="0" smtClean="0">
                <a:latin typeface="微软雅黑" panose="020B0503020204020204" pitchFamily="34" charset="-122"/>
                <a:ea typeface="微软雅黑" panose="020B0503020204020204" pitchFamily="34" charset="-122"/>
              </a:rPr>
              <a:t> 马克思</a:t>
            </a:r>
            <a:endParaRPr lang="en-US" altLang="zh-CN" dirty="0" smtClean="0">
              <a:latin typeface="微软雅黑" panose="020B0503020204020204" pitchFamily="34" charset="-122"/>
              <a:ea typeface="微软雅黑" panose="020B0503020204020204" pitchFamily="34" charset="-122"/>
            </a:endParaRPr>
          </a:p>
          <a:p>
            <a:pPr algn="ctr">
              <a:spcBef>
                <a:spcPct val="50000"/>
              </a:spcBef>
              <a:defRP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哲学的贫困</a:t>
            </a:r>
            <a:r>
              <a:rPr lang="en-US" altLang="zh-CN" dirty="0" smtClean="0">
                <a:latin typeface="微软雅黑" panose="020B0503020204020204" pitchFamily="34" charset="-122"/>
                <a:ea typeface="微软雅黑" panose="020B0503020204020204" pitchFamily="34" charset="-122"/>
              </a:rPr>
              <a:t>》</a:t>
            </a:r>
            <a:endParaRPr lang="en-US" altLang="zh-CN" dirty="0">
              <a:solidFill>
                <a:schemeClr val="bg2">
                  <a:lumMod val="50000"/>
                </a:schemeClr>
              </a:solidFill>
            </a:endParaRPr>
          </a:p>
        </p:txBody>
      </p:sp>
      <p:sp>
        <p:nvSpPr>
          <p:cNvPr id="26" name="Text Box 24"/>
          <p:cNvSpPr txBox="1">
            <a:spLocks noChangeArrowheads="1"/>
          </p:cNvSpPr>
          <p:nvPr/>
        </p:nvSpPr>
        <p:spPr bwMode="gray">
          <a:xfrm>
            <a:off x="4571980" y="4443423"/>
            <a:ext cx="1900848" cy="1184940"/>
          </a:xfrm>
          <a:prstGeom prst="rect">
            <a:avLst/>
          </a:prstGeom>
          <a:noFill/>
          <a:ln w="9525" algn="ctr">
            <a:noFill/>
            <a:miter lim="800000"/>
          </a:ln>
        </p:spPr>
        <p:txBody>
          <a:bodyPr wrap="square">
            <a:spAutoFit/>
          </a:bodyPr>
          <a:lstStyle/>
          <a:p>
            <a:pPr algn="ctr">
              <a:spcBef>
                <a:spcPct val="50000"/>
              </a:spcBef>
              <a:defRPr/>
            </a:pPr>
            <a:r>
              <a:rPr lang="zh-CN" altLang="en-US" sz="2000" dirty="0" smtClean="0">
                <a:latin typeface="微软雅黑" panose="020B0503020204020204" pitchFamily="34" charset="-122"/>
                <a:ea typeface="微软雅黑" panose="020B0503020204020204" pitchFamily="34" charset="-122"/>
              </a:rPr>
              <a:t>马克思、</a:t>
            </a:r>
            <a:r>
              <a:rPr lang="zh-CN" altLang="en-US" dirty="0" smtClean="0">
                <a:latin typeface="微软雅黑" panose="020B0503020204020204" pitchFamily="34" charset="-122"/>
                <a:ea typeface="微软雅黑" panose="020B0503020204020204" pitchFamily="34" charset="-122"/>
              </a:rPr>
              <a:t>恩格斯</a:t>
            </a:r>
            <a:endParaRPr lang="en-US" altLang="zh-CN" dirty="0" smtClean="0">
              <a:latin typeface="微软雅黑" panose="020B0503020204020204" pitchFamily="34" charset="-122"/>
              <a:ea typeface="微软雅黑" panose="020B0503020204020204" pitchFamily="34" charset="-122"/>
            </a:endParaRPr>
          </a:p>
          <a:p>
            <a:pPr algn="ctr">
              <a:spcBef>
                <a:spcPct val="50000"/>
              </a:spcBef>
              <a:defRPr/>
            </a:pP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共产党宣言</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gn="ctr">
              <a:spcBef>
                <a:spcPct val="50000"/>
              </a:spcBef>
              <a:defRPr/>
            </a:pPr>
            <a:endParaRPr lang="en-US" altLang="zh-CN" sz="1400" dirty="0">
              <a:solidFill>
                <a:schemeClr val="bg2">
                  <a:lumMod val="50000"/>
                </a:schemeClr>
              </a:solidFill>
            </a:endParaRPr>
          </a:p>
        </p:txBody>
      </p:sp>
      <p:sp>
        <p:nvSpPr>
          <p:cNvPr id="27" name="Text Box 24"/>
          <p:cNvSpPr txBox="1">
            <a:spLocks noChangeArrowheads="1"/>
          </p:cNvSpPr>
          <p:nvPr/>
        </p:nvSpPr>
        <p:spPr bwMode="gray">
          <a:xfrm>
            <a:off x="6572244" y="4514861"/>
            <a:ext cx="1910706" cy="784830"/>
          </a:xfrm>
          <a:prstGeom prst="rect">
            <a:avLst/>
          </a:prstGeom>
          <a:noFill/>
          <a:ln w="9525" algn="ctr">
            <a:noFill/>
            <a:miter lim="800000"/>
          </a:ln>
        </p:spPr>
        <p:txBody>
          <a:bodyPr wrap="square">
            <a:spAutoFit/>
          </a:bodyPr>
          <a:lstStyle/>
          <a:p>
            <a:pPr algn="ctr">
              <a:spcBef>
                <a:spcPct val="50000"/>
              </a:spcBef>
              <a:defRPr/>
            </a:pPr>
            <a:r>
              <a:rPr lang="zh-CN" altLang="en-US" dirty="0" smtClean="0">
                <a:latin typeface="微软雅黑" panose="020B0503020204020204" pitchFamily="34" charset="-122"/>
                <a:ea typeface="微软雅黑" panose="020B0503020204020204" pitchFamily="34" charset="-122"/>
              </a:rPr>
              <a:t>恩格斯</a:t>
            </a:r>
            <a:endParaRPr lang="en-US" altLang="zh-CN" dirty="0" smtClean="0">
              <a:latin typeface="微软雅黑" panose="020B0503020204020204" pitchFamily="34" charset="-122"/>
              <a:ea typeface="微软雅黑" panose="020B0503020204020204" pitchFamily="34" charset="-122"/>
            </a:endParaRPr>
          </a:p>
          <a:p>
            <a:pPr algn="ctr">
              <a:spcBef>
                <a:spcPct val="50000"/>
              </a:spcBef>
              <a:defRP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法德农民问题</a:t>
            </a:r>
            <a:r>
              <a:rPr lang="en-US" altLang="zh-CN" dirty="0" smtClean="0">
                <a:latin typeface="微软雅黑" panose="020B0503020204020204" pitchFamily="34" charset="-122"/>
                <a:ea typeface="微软雅黑" panose="020B0503020204020204" pitchFamily="34" charset="-122"/>
              </a:rPr>
              <a:t>》</a:t>
            </a:r>
            <a:endParaRPr lang="en-US" altLang="zh-CN" dirty="0">
              <a:solidFill>
                <a:schemeClr val="bg2">
                  <a:lumMod val="50000"/>
                </a:schemeClr>
              </a:solidFill>
            </a:endParaRPr>
          </a:p>
        </p:txBody>
      </p:sp>
      <p:grpSp>
        <p:nvGrpSpPr>
          <p:cNvPr id="28" name="组合 27"/>
          <p:cNvGrpSpPr/>
          <p:nvPr/>
        </p:nvGrpSpPr>
        <p:grpSpPr>
          <a:xfrm>
            <a:off x="928642" y="3300415"/>
            <a:ext cx="1114425" cy="1114425"/>
            <a:chOff x="2936875" y="3212976"/>
            <a:chExt cx="1114425" cy="1114425"/>
          </a:xfrm>
        </p:grpSpPr>
        <p:sp>
          <p:nvSpPr>
            <p:cNvPr id="29" name="AutoShape 14"/>
            <p:cNvSpPr>
              <a:spLocks noChangeArrowheads="1"/>
            </p:cNvSpPr>
            <p:nvPr/>
          </p:nvSpPr>
          <p:spPr bwMode="gray">
            <a:xfrm>
              <a:off x="2936875" y="3212976"/>
              <a:ext cx="1114425" cy="1114425"/>
            </a:xfrm>
            <a:prstGeom prst="diamond">
              <a:avLst/>
            </a:prstGeom>
            <a:solidFill>
              <a:schemeClr val="accent2"/>
            </a:solidFill>
            <a:ln w="9525">
              <a:miter lim="800000"/>
            </a:ln>
            <a:scene3d>
              <a:camera prst="legacyPerspectiveBottom">
                <a:rot lat="20999997"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defRPr/>
              </a:pPr>
              <a:endParaRPr lang="zh-CN" altLang="en-US">
                <a:solidFill>
                  <a:schemeClr val="bg2">
                    <a:lumMod val="50000"/>
                  </a:schemeClr>
                </a:solidFill>
              </a:endParaRPr>
            </a:p>
          </p:txBody>
        </p:sp>
        <p:sp>
          <p:nvSpPr>
            <p:cNvPr id="30" name="Text Box 21"/>
            <p:cNvSpPr txBox="1">
              <a:spLocks noChangeArrowheads="1"/>
            </p:cNvSpPr>
            <p:nvPr/>
          </p:nvSpPr>
          <p:spPr bwMode="gray">
            <a:xfrm>
              <a:off x="3048000" y="3538414"/>
              <a:ext cx="866775" cy="457200"/>
            </a:xfrm>
            <a:prstGeom prst="rect">
              <a:avLst/>
            </a:prstGeom>
            <a:noFill/>
            <a:ln w="9525">
              <a:noFill/>
              <a:miter lim="800000"/>
            </a:ln>
          </p:spPr>
          <p:txBody>
            <a:bodyPr>
              <a:spAutoFit/>
            </a:bodyPr>
            <a:lstStyle/>
            <a:p>
              <a:pPr algn="ctr">
                <a:spcBef>
                  <a:spcPct val="50000"/>
                </a:spcBef>
                <a:defRPr/>
              </a:pPr>
              <a:r>
                <a:rPr lang="en-US" altLang="zh-CN" sz="2400" b="1" dirty="0" smtClean="0">
                  <a:solidFill>
                    <a:schemeClr val="bg1"/>
                  </a:solidFill>
                </a:rPr>
                <a:t>1842</a:t>
              </a:r>
              <a:endParaRPr lang="en-US" altLang="zh-CN" sz="2400"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1+#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1725930" y="824865"/>
            <a:ext cx="5734685" cy="633095"/>
          </a:xfrm>
        </p:spPr>
        <p:txBody>
          <a:bodyPr/>
          <a:lstStyle/>
          <a:p>
            <a:pPr algn="l" eaLnBrk="1" hangingPunct="1"/>
            <a:r>
              <a:rPr lang="zh-CN" altLang="en-US" sz="2400" b="1" spc="300" smtClean="0">
                <a:solidFill>
                  <a:srgbClr val="C00000"/>
                </a:solidFill>
                <a:latin typeface="微软雅黑" panose="020B0503020204020204" pitchFamily="34" charset="-122"/>
                <a:ea typeface="微软雅黑" panose="020B0503020204020204" pitchFamily="34" charset="-122"/>
                <a:cs typeface="+mn-cs"/>
              </a:rPr>
              <a:t>（二）列宁关于俄国革命道路的论述</a:t>
            </a:r>
            <a:endParaRPr lang="zh-CN" altLang="en-US" sz="2400" b="1" spc="300" smtClean="0">
              <a:solidFill>
                <a:srgbClr val="C00000"/>
              </a:solidFill>
              <a:latin typeface="微软雅黑" panose="020B0503020204020204" pitchFamily="34" charset="-122"/>
              <a:ea typeface="微软雅黑" panose="020B0503020204020204" pitchFamily="34" charset="-122"/>
              <a:cs typeface="+mn-cs"/>
            </a:endParaRPr>
          </a:p>
        </p:txBody>
      </p:sp>
      <p:sp>
        <p:nvSpPr>
          <p:cNvPr id="22530" name="Rectangle 3"/>
          <p:cNvSpPr>
            <a:spLocks noGrp="1"/>
          </p:cNvSpPr>
          <p:nvPr>
            <p:ph type="body" idx="1"/>
          </p:nvPr>
        </p:nvSpPr>
        <p:spPr>
          <a:xfrm>
            <a:off x="541020" y="1804670"/>
            <a:ext cx="8103870" cy="3735070"/>
          </a:xfrm>
        </p:spPr>
        <p:txBody>
          <a:bodyPr/>
          <a:lstStyle/>
          <a:p>
            <a:pPr>
              <a:lnSpc>
                <a:spcPct val="90000"/>
              </a:lnSpc>
              <a:spcBef>
                <a:spcPct val="0"/>
              </a:spcBef>
              <a:buClr>
                <a:srgbClr val="C00000"/>
              </a:buClr>
              <a:buFont typeface="Wingdings" panose="05000000000000000000" charset="0"/>
              <a:buChar char="u"/>
            </a:pPr>
            <a:r>
              <a:rPr lang="zh-CN" altLang="en-US" sz="2000" b="1" dirty="0" smtClean="0">
                <a:latin typeface="楷体" panose="02010609060101010101" pitchFamily="49" charset="-122"/>
                <a:ea typeface="楷体" panose="02010609060101010101" pitchFamily="49" charset="-122"/>
              </a:rPr>
              <a:t>无产阶级不能简单地夺取国家政权，也就是说，不能只是把旧的国家机构转到新的人手中，而应当打碎、摧毁这个机构，用新的机构来代替它。 </a:t>
            </a:r>
            <a:endParaRPr lang="zh-CN" altLang="en-US" sz="2000" b="1" dirty="0" smtClean="0">
              <a:latin typeface="楷体" panose="02010609060101010101" pitchFamily="49" charset="-122"/>
              <a:ea typeface="楷体" panose="02010609060101010101" pitchFamily="49" charset="-122"/>
            </a:endParaRPr>
          </a:p>
          <a:p>
            <a:pPr marL="0" indent="0" algn="r">
              <a:lnSpc>
                <a:spcPct val="90000"/>
              </a:lnSpc>
              <a:spcBef>
                <a:spcPct val="0"/>
              </a:spcBef>
              <a:buClr>
                <a:srgbClr val="C00000"/>
              </a:buClr>
              <a:buFont typeface="Wingdings" panose="05000000000000000000" charset="0"/>
              <a:buNone/>
            </a:pPr>
            <a:r>
              <a:rPr lang="zh-CN" altLang="en-US" sz="2000">
                <a:latin typeface="隶书" panose="02010509060101010101" pitchFamily="49" charset="-122"/>
                <a:ea typeface="隶书" panose="02010509060101010101" pitchFamily="49" charset="-122"/>
              </a:rPr>
              <a:t>——列宁</a:t>
            </a:r>
            <a:endParaRPr lang="zh-CN" altLang="en-US" sz="2000" dirty="0" smtClean="0">
              <a:latin typeface="+mn-ea"/>
            </a:endParaRPr>
          </a:p>
          <a:p>
            <a:pPr>
              <a:lnSpc>
                <a:spcPct val="90000"/>
              </a:lnSpc>
              <a:spcBef>
                <a:spcPct val="0"/>
              </a:spcBef>
              <a:buClr>
                <a:srgbClr val="C00000"/>
              </a:buClr>
              <a:buFont typeface="Wingdings" panose="05000000000000000000" charset="0"/>
              <a:buChar char="u"/>
            </a:pPr>
            <a:r>
              <a:rPr lang="zh-CN" altLang="en-US" sz="2000" b="1" dirty="0" smtClean="0">
                <a:latin typeface="楷体" panose="02010609060101010101" pitchFamily="49" charset="-122"/>
                <a:ea typeface="楷体" panose="02010609060101010101" pitchFamily="49" charset="-122"/>
              </a:rPr>
              <a:t>用暴力打碎陈旧的政治上层建筑，即打碎那由于和新的生产关系发生矛盾而到一定的时机就要瓦解的上层建筑。</a:t>
            </a:r>
            <a:endParaRPr lang="zh-CN" altLang="en-US" sz="2000" b="1" dirty="0" smtClean="0">
              <a:latin typeface="楷体" panose="02010609060101010101" pitchFamily="49" charset="-122"/>
              <a:ea typeface="楷体" panose="02010609060101010101" pitchFamily="49" charset="-122"/>
            </a:endParaRPr>
          </a:p>
          <a:p>
            <a:pPr marL="0" indent="0" algn="r">
              <a:lnSpc>
                <a:spcPct val="90000"/>
              </a:lnSpc>
              <a:spcBef>
                <a:spcPct val="0"/>
              </a:spcBef>
              <a:buClr>
                <a:srgbClr val="C00000"/>
              </a:buClr>
              <a:buFont typeface="Wingdings" panose="05000000000000000000" charset="0"/>
              <a:buNone/>
            </a:pPr>
            <a:r>
              <a:rPr lang="zh-CN" altLang="en-US" sz="2000">
                <a:latin typeface="隶书" panose="02010509060101010101" pitchFamily="49" charset="-122"/>
                <a:ea typeface="隶书" panose="02010509060101010101" pitchFamily="49" charset="-122"/>
              </a:rPr>
              <a:t>——列宁</a:t>
            </a:r>
            <a:endParaRPr lang="zh-CN" altLang="en-US" sz="2000" dirty="0" smtClean="0">
              <a:latin typeface="+mn-ea"/>
            </a:endParaRPr>
          </a:p>
          <a:p>
            <a:pPr>
              <a:lnSpc>
                <a:spcPct val="90000"/>
              </a:lnSpc>
              <a:spcBef>
                <a:spcPct val="0"/>
              </a:spcBef>
              <a:buClr>
                <a:srgbClr val="C00000"/>
              </a:buClr>
              <a:buFont typeface="Wingdings" panose="05000000000000000000" charset="0"/>
              <a:buChar char="u"/>
            </a:pPr>
            <a:r>
              <a:rPr lang="zh-CN" altLang="en-US" sz="2000" b="1" dirty="0" smtClean="0">
                <a:latin typeface="楷体" panose="02010609060101010101" pitchFamily="49" charset="-122"/>
                <a:ea typeface="楷体" panose="02010609060101010101" pitchFamily="49" charset="-122"/>
              </a:rPr>
              <a:t>剥削者，残暴的地主，资本家阶级是说不服的。社会主义革命证实了大家所见到的事情</a:t>
            </a:r>
            <a:r>
              <a:rPr lang="en-US" altLang="zh-CN" sz="2000" b="1" dirty="0" smtClean="0">
                <a:latin typeface="楷体" panose="02010609060101010101" pitchFamily="49" charset="-122"/>
                <a:ea typeface="楷体" panose="02010609060101010101" pitchFamily="49" charset="-122"/>
              </a:rPr>
              <a:t>——</a:t>
            </a:r>
            <a:r>
              <a:rPr lang="zh-CN" altLang="en-US" sz="2000" b="1" dirty="0" smtClean="0">
                <a:latin typeface="楷体" panose="02010609060101010101" pitchFamily="49" charset="-122"/>
                <a:ea typeface="楷体" panose="02010609060101010101" pitchFamily="49" charset="-122"/>
              </a:rPr>
              <a:t>剥削者进行激烈的反抗。被压迫阶级受的压迫愈大，他们愈是接近于推翻一切压迫和一切剥削，被压迫的农民和被压迫的工人愈是坚决地发挥他们的首创精神，剥削者的反抗就愈是疯狂。</a:t>
            </a:r>
            <a:endParaRPr lang="zh-CN" altLang="en-US" sz="2000" b="1" dirty="0" smtClean="0">
              <a:latin typeface="楷体" panose="02010609060101010101" pitchFamily="49" charset="-122"/>
              <a:ea typeface="楷体" panose="02010609060101010101" pitchFamily="49" charset="-122"/>
            </a:endParaRPr>
          </a:p>
          <a:p>
            <a:pPr marL="0" indent="0" algn="r">
              <a:lnSpc>
                <a:spcPct val="90000"/>
              </a:lnSpc>
              <a:spcBef>
                <a:spcPct val="0"/>
              </a:spcBef>
              <a:buClr>
                <a:srgbClr val="C00000"/>
              </a:buClr>
              <a:buFont typeface="Wingdings" panose="05000000000000000000" charset="0"/>
              <a:buNone/>
            </a:pPr>
            <a:r>
              <a:rPr lang="zh-CN" altLang="en-US" sz="2000">
                <a:latin typeface="隶书" panose="02010509060101010101" pitchFamily="49" charset="-122"/>
                <a:ea typeface="隶书" panose="02010509060101010101" pitchFamily="49" charset="-122"/>
              </a:rPr>
              <a:t>——列宁</a:t>
            </a:r>
            <a:endParaRPr lang="zh-CN" altLang="en-US" sz="2000" dirty="0" smtClean="0">
              <a:latin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p:cNvSpPr>
          <p:nvPr>
            <p:ph type="body" idx="1"/>
          </p:nvPr>
        </p:nvSpPr>
        <p:spPr>
          <a:xfrm>
            <a:off x="285750" y="1000125"/>
            <a:ext cx="8572500" cy="5179060"/>
          </a:xfrm>
        </p:spPr>
        <p:txBody>
          <a:bodyPr/>
          <a:lstStyle/>
          <a:p>
            <a:pPr>
              <a:buClr>
                <a:srgbClr val="C00000"/>
              </a:buClr>
            </a:pPr>
            <a:r>
              <a:rPr lang="zh-CN" altLang="en-US" sz="2000" dirty="0" smtClean="0">
                <a:latin typeface="微软雅黑" panose="020B0503020204020204" pitchFamily="34" charset="-122"/>
                <a:ea typeface="微软雅黑" panose="020B0503020204020204" pitchFamily="34" charset="-122"/>
              </a:rPr>
              <a:t>列宁根据</a:t>
            </a:r>
            <a:r>
              <a:rPr lang="zh-CN" altLang="en-US" sz="2000" dirty="0" smtClean="0">
                <a:solidFill>
                  <a:srgbClr val="FF0000"/>
                </a:solidFill>
                <a:latin typeface="微软雅黑" panose="020B0503020204020204" pitchFamily="34" charset="-122"/>
                <a:ea typeface="微软雅黑" panose="020B0503020204020204" pitchFamily="34" charset="-122"/>
              </a:rPr>
              <a:t>阶级斗争</a:t>
            </a:r>
            <a:r>
              <a:rPr lang="zh-CN" altLang="en-US" sz="2000" dirty="0" smtClean="0">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暴力革命</a:t>
            </a:r>
            <a:r>
              <a:rPr lang="zh-CN" altLang="en-US" sz="2000" dirty="0" smtClean="0">
                <a:latin typeface="微软雅黑" panose="020B0503020204020204" pitchFamily="34" charset="-122"/>
                <a:ea typeface="微软雅黑" panose="020B0503020204020204" pitchFamily="34" charset="-122"/>
              </a:rPr>
              <a:t>和</a:t>
            </a:r>
            <a:r>
              <a:rPr lang="zh-CN" altLang="en-US" sz="2000" dirty="0" smtClean="0">
                <a:solidFill>
                  <a:srgbClr val="FF0000"/>
                </a:solidFill>
                <a:latin typeface="微软雅黑" panose="020B0503020204020204" pitchFamily="34" charset="-122"/>
                <a:ea typeface="微软雅黑" panose="020B0503020204020204" pitchFamily="34" charset="-122"/>
              </a:rPr>
              <a:t>无产阶级专政</a:t>
            </a:r>
            <a:r>
              <a:rPr lang="zh-CN" altLang="en-US" sz="2000" dirty="0" smtClean="0">
                <a:latin typeface="微软雅黑" panose="020B0503020204020204" pitchFamily="34" charset="-122"/>
                <a:ea typeface="微软雅黑" panose="020B0503020204020204" pitchFamily="34" charset="-122"/>
              </a:rPr>
              <a:t>的学说，制定了一条正确的俄国革命路线，即通过先城市后乡村的武装起义道路夺取政权，坚持布尔什维克党的领导，建立</a:t>
            </a:r>
            <a:r>
              <a:rPr lang="zh-CN" altLang="en-US" sz="2000" dirty="0" smtClean="0">
                <a:solidFill>
                  <a:srgbClr val="FF0000"/>
                </a:solidFill>
                <a:latin typeface="微软雅黑" panose="020B0503020204020204" pitchFamily="34" charset="-122"/>
                <a:ea typeface="微软雅黑" panose="020B0503020204020204" pitchFamily="34" charset="-122"/>
              </a:rPr>
              <a:t>无产阶级专政</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buClr>
                <a:srgbClr val="C00000"/>
              </a:buClr>
            </a:pPr>
            <a:endParaRPr lang="zh-CN" altLang="en-US" sz="2000" dirty="0" smtClean="0">
              <a:latin typeface="微软雅黑" panose="020B0503020204020204" pitchFamily="34" charset="-122"/>
              <a:ea typeface="微软雅黑" panose="020B0503020204020204" pitchFamily="34" charset="-122"/>
            </a:endParaRPr>
          </a:p>
          <a:p>
            <a:pPr>
              <a:buClr>
                <a:srgbClr val="C00000"/>
              </a:buClr>
            </a:pPr>
            <a:r>
              <a:rPr lang="en-US" altLang="zh-CN" sz="2000" dirty="0" smtClean="0">
                <a:latin typeface="微软雅黑" panose="020B0503020204020204" pitchFamily="34" charset="-122"/>
                <a:ea typeface="微软雅黑" panose="020B0503020204020204" pitchFamily="34" charset="-122"/>
              </a:rPr>
              <a:t>1917</a:t>
            </a:r>
            <a:r>
              <a:rPr lang="zh-CN" altLang="en-US" sz="2000" dirty="0" smtClean="0">
                <a:latin typeface="微软雅黑" panose="020B0503020204020204" pitchFamily="34" charset="-122"/>
                <a:ea typeface="微软雅黑" panose="020B0503020204020204" pitchFamily="34" charset="-122"/>
              </a:rPr>
              <a:t>年</a:t>
            </a:r>
            <a:r>
              <a:rPr lang="en-US" altLang="zh-CN" sz="2000" dirty="0" smtClean="0">
                <a:latin typeface="微软雅黑" panose="020B0503020204020204" pitchFamily="34" charset="-122"/>
                <a:ea typeface="微软雅黑" panose="020B0503020204020204" pitchFamily="34" charset="-122"/>
              </a:rPr>
              <a:t>11</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6</a:t>
            </a:r>
            <a:r>
              <a:rPr lang="zh-CN" altLang="en-US" sz="2000" dirty="0" smtClean="0">
                <a:latin typeface="微软雅黑" panose="020B0503020204020204" pitchFamily="34" charset="-122"/>
                <a:ea typeface="微软雅黑" panose="020B0503020204020204" pitchFamily="34" charset="-122"/>
              </a:rPr>
              <a:t>日，革命的枪声在彼得格勒打响。</a:t>
            </a:r>
            <a:r>
              <a:rPr lang="en-US" altLang="zh-CN" sz="2000" dirty="0" smtClean="0">
                <a:latin typeface="微软雅黑" panose="020B0503020204020204" pitchFamily="34" charset="-122"/>
                <a:ea typeface="微软雅黑" panose="020B0503020204020204" pitchFamily="34" charset="-122"/>
              </a:rPr>
              <a:t>11</a:t>
            </a:r>
            <a:r>
              <a:rPr lang="zh-CN" altLang="en-US" sz="2000" dirty="0" smtClean="0">
                <a:latin typeface="微软雅黑" panose="020B0503020204020204" pitchFamily="34" charset="-122"/>
                <a:ea typeface="微软雅黑" panose="020B0503020204020204" pitchFamily="34" charset="-122"/>
              </a:rPr>
              <a:t>月</a:t>
            </a:r>
            <a:r>
              <a:rPr lang="en-US" altLang="zh-CN" sz="2000" dirty="0" smtClean="0">
                <a:latin typeface="微软雅黑" panose="020B0503020204020204" pitchFamily="34" charset="-122"/>
                <a:ea typeface="微软雅黑" panose="020B0503020204020204" pitchFamily="34" charset="-122"/>
              </a:rPr>
              <a:t>7</a:t>
            </a:r>
            <a:r>
              <a:rPr lang="zh-CN" altLang="en-US" sz="2000" dirty="0" smtClean="0">
                <a:latin typeface="微软雅黑" panose="020B0503020204020204" pitchFamily="34" charset="-122"/>
                <a:ea typeface="微软雅黑" panose="020B0503020204020204" pitchFamily="34" charset="-122"/>
              </a:rPr>
              <a:t>日，俄国十月革命全面爆发。俄国无产阶级经过</a:t>
            </a:r>
            <a:endParaRPr lang="zh-CN" altLang="en-US" sz="2000" dirty="0" smtClean="0">
              <a:latin typeface="微软雅黑" panose="020B0503020204020204" pitchFamily="34" charset="-122"/>
              <a:ea typeface="微软雅黑" panose="020B0503020204020204" pitchFamily="34" charset="-122"/>
            </a:endParaRPr>
          </a:p>
          <a:p>
            <a:pPr marL="0" indent="0">
              <a:buClr>
                <a:srgbClr val="C00000"/>
              </a:buClr>
              <a:buNone/>
            </a:pPr>
            <a:r>
              <a:rPr lang="zh-CN" altLang="en-US" sz="2000" dirty="0" smtClean="0">
                <a:latin typeface="微软雅黑" panose="020B0503020204020204" pitchFamily="34" charset="-122"/>
                <a:ea typeface="微软雅黑" panose="020B0503020204020204" pitchFamily="34" charset="-122"/>
              </a:rPr>
              <a:t>    英勇斗争，取得了革命的胜利。</a:t>
            </a:r>
            <a:endParaRPr lang="zh-CN" altLang="en-US" sz="2000" dirty="0" smtClean="0">
              <a:latin typeface="微软雅黑" panose="020B0503020204020204" pitchFamily="34" charset="-122"/>
              <a:ea typeface="微软雅黑" panose="020B0503020204020204" pitchFamily="34" charset="-122"/>
            </a:endParaRPr>
          </a:p>
          <a:p>
            <a:pPr marL="0" indent="0">
              <a:buClr>
                <a:srgbClr val="C00000"/>
              </a:buClr>
              <a:buNone/>
            </a:pPr>
            <a:endParaRPr lang="zh-CN" altLang="en-US" sz="2000" dirty="0" smtClean="0">
              <a:latin typeface="微软雅黑" panose="020B0503020204020204" pitchFamily="34" charset="-122"/>
              <a:ea typeface="微软雅黑" panose="020B0503020204020204" pitchFamily="34" charset="-122"/>
            </a:endParaRPr>
          </a:p>
          <a:p>
            <a:pPr>
              <a:buClr>
                <a:srgbClr val="C00000"/>
              </a:buClr>
            </a:pPr>
            <a:r>
              <a:rPr lang="zh-CN" altLang="en-US" sz="2000" dirty="0" smtClean="0">
                <a:latin typeface="微软雅黑" panose="020B0503020204020204" pitchFamily="34" charset="-122"/>
                <a:ea typeface="微软雅黑" panose="020B0503020204020204" pitchFamily="34" charset="-122"/>
              </a:rPr>
              <a:t>“神圣的法令”</a:t>
            </a:r>
            <a:r>
              <a:rPr lang="en-US" altLang="zh-CN" sz="2000" dirty="0" smtClean="0">
                <a:latin typeface="微软雅黑" panose="020B0503020204020204" pitchFamily="34" charset="-122"/>
                <a:ea typeface="微软雅黑" panose="020B0503020204020204" pitchFamily="34" charset="-122"/>
              </a:rPr>
              <a:t>——</a:t>
            </a:r>
            <a:r>
              <a:rPr lang="en-US" altLang="zh-CN" sz="2000" dirty="0" smtClean="0">
                <a:solidFill>
                  <a:srgbClr val="FF0000"/>
                </a:solidFill>
                <a:latin typeface="微软雅黑" panose="020B0503020204020204" pitchFamily="34" charset="-122"/>
                <a:ea typeface="微软雅黑" panose="020B0503020204020204" pitchFamily="34" charset="-122"/>
              </a:rPr>
              <a:t>《</a:t>
            </a:r>
            <a:r>
              <a:rPr lang="zh-CN" altLang="en-US" sz="2000" dirty="0" smtClean="0">
                <a:solidFill>
                  <a:srgbClr val="FF0000"/>
                </a:solidFill>
                <a:latin typeface="微软雅黑" panose="020B0503020204020204" pitchFamily="34" charset="-122"/>
                <a:ea typeface="微软雅黑" panose="020B0503020204020204" pitchFamily="34" charset="-122"/>
              </a:rPr>
              <a:t>土地法令</a:t>
            </a:r>
            <a:r>
              <a:rPr lang="en-US" altLang="zh-CN" sz="2000" dirty="0" smtClean="0">
                <a:solidFill>
                  <a:srgbClr val="FF0000"/>
                </a:solidFill>
                <a:latin typeface="微软雅黑" panose="020B0503020204020204" pitchFamily="34" charset="-122"/>
                <a:ea typeface="微软雅黑" panose="020B0503020204020204" pitchFamily="34" charset="-122"/>
              </a:rPr>
              <a:t>》</a:t>
            </a:r>
            <a:endParaRPr lang="en-US" altLang="zh-CN" sz="2000" dirty="0" smtClean="0">
              <a:solidFill>
                <a:srgbClr val="FF0000"/>
              </a:solidFill>
              <a:latin typeface="微软雅黑" panose="020B0503020204020204" pitchFamily="34" charset="-122"/>
              <a:ea typeface="微软雅黑" panose="020B0503020204020204" pitchFamily="34" charset="-122"/>
            </a:endParaRPr>
          </a:p>
          <a:p>
            <a:pPr>
              <a:buClr>
                <a:srgbClr val="C00000"/>
              </a:buClr>
            </a:pPr>
            <a:endParaRPr lang="en-US" altLang="zh-CN" sz="2000" dirty="0" smtClean="0">
              <a:latin typeface="微软雅黑" panose="020B0503020204020204" pitchFamily="34" charset="-122"/>
              <a:ea typeface="微软雅黑" panose="020B0503020204020204" pitchFamily="34" charset="-122"/>
            </a:endParaRPr>
          </a:p>
          <a:p>
            <a:pPr>
              <a:buClr>
                <a:srgbClr val="C00000"/>
              </a:buClr>
              <a:buFont typeface="Arial" panose="020B0604020202020204" pitchFamily="34" charset="0"/>
              <a:buChar char="•"/>
            </a:pPr>
            <a:r>
              <a:rPr lang="zh-CN" altLang="en-US" sz="2000" dirty="0" smtClean="0">
                <a:latin typeface="微软雅黑" panose="020B0503020204020204" pitchFamily="34" charset="-122"/>
                <a:ea typeface="微软雅黑" panose="020B0503020204020204" pitchFamily="34" charset="-122"/>
              </a:rPr>
              <a:t>俄国革命在城市起义成功后向农</a:t>
            </a:r>
            <a:endParaRPr lang="en-US" altLang="zh-CN" sz="2000" dirty="0" smtClean="0">
              <a:latin typeface="微软雅黑" panose="020B0503020204020204" pitchFamily="34" charset="-122"/>
              <a:ea typeface="微软雅黑" panose="020B0503020204020204" pitchFamily="34" charset="-122"/>
            </a:endParaRPr>
          </a:p>
          <a:p>
            <a:pPr marL="0" indent="0">
              <a:buClr>
                <a:srgbClr val="C00000"/>
              </a:buCl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村发展时，广大农民积极投入推翻</a:t>
            </a:r>
            <a:endParaRPr lang="en-US" altLang="zh-CN" sz="2000" dirty="0" smtClean="0">
              <a:latin typeface="微软雅黑" panose="020B0503020204020204" pitchFamily="34" charset="-122"/>
              <a:ea typeface="微软雅黑" panose="020B0503020204020204" pitchFamily="34" charset="-122"/>
            </a:endParaRPr>
          </a:p>
          <a:p>
            <a:pPr marL="0" indent="0">
              <a:buClr>
                <a:srgbClr val="C00000"/>
              </a:buCl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地主阶级、建立农村苏维埃的斗</a:t>
            </a:r>
            <a:endParaRPr lang="en-US" altLang="zh-CN" sz="2000" dirty="0" smtClean="0">
              <a:latin typeface="微软雅黑" panose="020B0503020204020204" pitchFamily="34" charset="-122"/>
              <a:ea typeface="微软雅黑" panose="020B0503020204020204" pitchFamily="34" charset="-122"/>
            </a:endParaRPr>
          </a:p>
          <a:p>
            <a:pPr marL="0" indent="0">
              <a:buClr>
                <a:srgbClr val="C00000"/>
              </a:buCl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争，保证了十月社会主义革命的</a:t>
            </a:r>
            <a:endParaRPr lang="en-US" altLang="zh-CN" sz="2000" dirty="0" smtClean="0">
              <a:latin typeface="微软雅黑" panose="020B0503020204020204" pitchFamily="34" charset="-122"/>
              <a:ea typeface="微软雅黑" panose="020B0503020204020204" pitchFamily="34" charset="-122"/>
            </a:endParaRPr>
          </a:p>
          <a:p>
            <a:pPr marL="0" indent="0">
              <a:buClr>
                <a:srgbClr val="C00000"/>
              </a:buCl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全面胜利。</a:t>
            </a:r>
            <a:endParaRPr lang="zh-CN" altLang="en-US" sz="2000" dirty="0" smtClean="0">
              <a:latin typeface="微软雅黑" panose="020B0503020204020204" pitchFamily="34" charset="-122"/>
              <a:ea typeface="微软雅黑" panose="020B0503020204020204" pitchFamily="34" charset="-122"/>
            </a:endParaRPr>
          </a:p>
        </p:txBody>
      </p:sp>
      <p:pic>
        <p:nvPicPr>
          <p:cNvPr id="3" name="图片 2" descr="timg.jpg"/>
          <p:cNvPicPr>
            <a:picLocks noChangeAspect="1"/>
          </p:cNvPicPr>
          <p:nvPr/>
        </p:nvPicPr>
        <p:blipFill>
          <a:blip r:embed="rId1"/>
          <a:stretch>
            <a:fillRect/>
          </a:stretch>
        </p:blipFill>
        <p:spPr>
          <a:xfrm>
            <a:off x="4779010" y="2833370"/>
            <a:ext cx="4079240" cy="29711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a:xfrm>
            <a:off x="500034" y="714356"/>
            <a:ext cx="8229600" cy="647700"/>
          </a:xfrm>
        </p:spPr>
        <p:txBody>
          <a:bodyPr/>
          <a:lstStyle/>
          <a:p>
            <a:pPr algn="l" eaLnBrk="1" hangingPunct="1"/>
            <a:r>
              <a:rPr lang="zh-CN" altLang="en-US" sz="2400" b="1" spc="300" smtClean="0">
                <a:solidFill>
                  <a:srgbClr val="C00000"/>
                </a:solidFill>
                <a:latin typeface="微软雅黑" panose="020B0503020204020204" pitchFamily="34" charset="-122"/>
                <a:ea typeface="微软雅黑" panose="020B0503020204020204" pitchFamily="34" charset="-122"/>
                <a:cs typeface="+mn-cs"/>
              </a:rPr>
              <a:t>（三）中国共产党人关于中国革命道路的论述</a:t>
            </a:r>
            <a:endParaRPr lang="zh-CN" altLang="en-US" sz="2400" b="1" spc="300" smtClean="0">
              <a:solidFill>
                <a:srgbClr val="C00000"/>
              </a:solidFill>
              <a:latin typeface="微软雅黑" panose="020B0503020204020204" pitchFamily="34" charset="-122"/>
              <a:ea typeface="微软雅黑" panose="020B0503020204020204" pitchFamily="34" charset="-122"/>
              <a:cs typeface="+mn-cs"/>
            </a:endParaRPr>
          </a:p>
        </p:txBody>
      </p:sp>
      <p:sp>
        <p:nvSpPr>
          <p:cNvPr id="24578" name="Rectangle 3"/>
          <p:cNvSpPr>
            <a:spLocks noGrp="1"/>
          </p:cNvSpPr>
          <p:nvPr>
            <p:ph type="body" idx="1"/>
          </p:nvPr>
        </p:nvSpPr>
        <p:spPr>
          <a:xfrm>
            <a:off x="577215" y="1715135"/>
            <a:ext cx="8027670" cy="3910330"/>
          </a:xfrm>
        </p:spPr>
        <p:txBody>
          <a:bodyPr/>
          <a:lstStyle/>
          <a:p>
            <a:pPr>
              <a:lnSpc>
                <a:spcPct val="90000"/>
              </a:lnSpc>
              <a:spcBef>
                <a:spcPct val="0"/>
              </a:spcBef>
              <a:buClr>
                <a:srgbClr val="C00000"/>
              </a:buClr>
            </a:pPr>
            <a:r>
              <a:rPr lang="zh-CN" altLang="en-US" sz="2000" b="1" dirty="0" smtClean="0">
                <a:latin typeface="楷体" panose="02010609060101010101" pitchFamily="49" charset="-122"/>
                <a:ea typeface="楷体" panose="02010609060101010101" pitchFamily="49" charset="-122"/>
              </a:rPr>
              <a:t>共产党的任务，基本地不是经过长期合法斗争以进入起义和战争，也不是先占城市后取乡村，而是走相反的道路。</a:t>
            </a:r>
            <a:endParaRPr lang="zh-CN" altLang="en-US" sz="2000" b="1" dirty="0" smtClean="0">
              <a:latin typeface="楷体" panose="02010609060101010101" pitchFamily="49" charset="-122"/>
              <a:ea typeface="楷体" panose="02010609060101010101" pitchFamily="49" charset="-122"/>
            </a:endParaRPr>
          </a:p>
          <a:p>
            <a:pPr marL="0" indent="0" algn="r">
              <a:lnSpc>
                <a:spcPct val="90000"/>
              </a:lnSpc>
              <a:buClr>
                <a:srgbClr val="C00000"/>
              </a:buClr>
              <a:buFont typeface="Arial" panose="020B0604020202020204" pitchFamily="34" charset="0"/>
              <a:buNone/>
            </a:pPr>
            <a:r>
              <a:rPr lang="zh-CN" altLang="en-US" sz="2000">
                <a:latin typeface="隶书" panose="02010509060101010101" pitchFamily="49" charset="-122"/>
                <a:ea typeface="隶书" panose="02010509060101010101" pitchFamily="49" charset="-122"/>
              </a:rPr>
              <a:t>——毛泽东</a:t>
            </a:r>
            <a:endParaRPr lang="zh-CN" altLang="en-US" sz="2000" dirty="0" smtClean="0">
              <a:latin typeface="+mn-ea"/>
            </a:endParaRPr>
          </a:p>
          <a:p>
            <a:pPr>
              <a:lnSpc>
                <a:spcPct val="90000"/>
              </a:lnSpc>
              <a:spcBef>
                <a:spcPct val="0"/>
              </a:spcBef>
              <a:buClr>
                <a:srgbClr val="C00000"/>
              </a:buClr>
            </a:pPr>
            <a:r>
              <a:rPr lang="zh-CN" altLang="en-US" sz="2000" b="1" dirty="0" smtClean="0">
                <a:latin typeface="楷体" panose="02010609060101010101" pitchFamily="49" charset="-122"/>
                <a:ea typeface="楷体" panose="02010609060101010101" pitchFamily="49" charset="-122"/>
              </a:rPr>
              <a:t>毛泽东同志根据中国的具体条件指明了革命的具体道路，在军阀割据的时候，在敌人控制薄弱的地区，领导人民建立革命根据地，用农村包围城市，最后夺取了政权。</a:t>
            </a:r>
            <a:endParaRPr lang="zh-CN" altLang="en-US" sz="2000" b="1" dirty="0" smtClean="0">
              <a:latin typeface="楷体" panose="02010609060101010101" pitchFamily="49" charset="-122"/>
              <a:ea typeface="楷体" panose="02010609060101010101" pitchFamily="49" charset="-122"/>
            </a:endParaRPr>
          </a:p>
          <a:p>
            <a:pPr marL="0" indent="0" algn="r">
              <a:lnSpc>
                <a:spcPct val="90000"/>
              </a:lnSpc>
              <a:buClr>
                <a:srgbClr val="C00000"/>
              </a:buClr>
              <a:buNone/>
            </a:pPr>
            <a:r>
              <a:rPr lang="zh-CN" altLang="en-US" sz="2000">
                <a:latin typeface="隶书" panose="02010509060101010101" pitchFamily="49" charset="-122"/>
                <a:ea typeface="隶书" panose="02010509060101010101" pitchFamily="49" charset="-122"/>
              </a:rPr>
              <a:t>——邓小平</a:t>
            </a:r>
            <a:endParaRPr lang="zh-CN" altLang="en-US" sz="2000" dirty="0" smtClean="0">
              <a:latin typeface="+mn-ea"/>
            </a:endParaRPr>
          </a:p>
          <a:p>
            <a:pPr algn="just">
              <a:lnSpc>
                <a:spcPct val="90000"/>
              </a:lnSpc>
              <a:spcBef>
                <a:spcPct val="50000"/>
              </a:spcBef>
              <a:buClr>
                <a:srgbClr val="C00000"/>
              </a:buClr>
            </a:pPr>
            <a:r>
              <a:rPr lang="zh-CN" altLang="en-US" sz="2000" b="1" dirty="0" smtClean="0">
                <a:latin typeface="楷体" panose="02010609060101010101" pitchFamily="49" charset="-122"/>
                <a:ea typeface="楷体" panose="02010609060101010101" pitchFamily="49" charset="-122"/>
              </a:rPr>
              <a:t>我们党团结带领人民找到了一条以农村包围城市、武装夺取政权的正确革命道路，进行了二十八年浴血奋战， 完成了新民主主义革命，一九四九年建立了中华人民共和国，实现了中国从几千年封建专制政治向人民民主的伟大飞跃。</a:t>
            </a:r>
            <a:r>
              <a:rPr lang="zh-CN" altLang="en-US" sz="2000" dirty="0" smtClean="0"/>
              <a:t>                                                                                                                </a:t>
            </a:r>
            <a:endParaRPr lang="en-US" altLang="zh-CN" sz="2000" dirty="0" smtClean="0"/>
          </a:p>
          <a:p>
            <a:pPr>
              <a:lnSpc>
                <a:spcPct val="90000"/>
              </a:lnSpc>
              <a:spcBef>
                <a:spcPct val="50000"/>
              </a:spcBef>
              <a:buNone/>
            </a:pPr>
            <a:r>
              <a:rPr lang="en-US" altLang="zh-CN" sz="2000" dirty="0" smtClean="0">
                <a:latin typeface="+mn-ea"/>
              </a:rPr>
              <a:t>                                                   </a:t>
            </a:r>
            <a:r>
              <a:rPr lang="zh-CN" altLang="en-US" sz="2000">
                <a:latin typeface="隶书" panose="02010509060101010101" pitchFamily="49" charset="-122"/>
                <a:ea typeface="隶书" panose="02010509060101010101" pitchFamily="49" charset="-122"/>
              </a:rPr>
              <a:t>——习近平 </a:t>
            </a:r>
            <a:endParaRPr lang="zh-CN" altLang="en-US" sz="2000" dirty="0" smtClean="0">
              <a:latin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537845" y="927100"/>
            <a:ext cx="8280400" cy="5057140"/>
          </a:xfrm>
        </p:spPr>
        <p:txBody>
          <a:bodyPr/>
          <a:lstStyle/>
          <a:p>
            <a:pPr>
              <a:buClr>
                <a:srgbClr val="C00000"/>
              </a:buClr>
            </a:pPr>
            <a:r>
              <a:rPr lang="zh-CN" altLang="en-US" sz="2000" dirty="0" smtClean="0">
                <a:latin typeface="微软雅黑" panose="020B0503020204020204" pitchFamily="34" charset="-122"/>
                <a:ea typeface="微软雅黑" panose="020B0503020204020204" pitchFamily="34" charset="-122"/>
              </a:rPr>
              <a:t>以毛泽东为主要代表的中国共产党人，历经艰辛，探索出一条具有中国特色的革命新路。</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中国的红色政权为什么能够存在？</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1928</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井冈山的斗争</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1928</a:t>
            </a:r>
            <a:r>
              <a:rPr lang="zh-CN" altLang="en-US" sz="2000" dirty="0" smtClean="0">
                <a:latin typeface="微软雅黑" panose="020B0503020204020204" pitchFamily="34" charset="-122"/>
                <a:ea typeface="微软雅黑" panose="020B0503020204020204" pitchFamily="34" charset="-122"/>
              </a:rPr>
              <a:t>）</a:t>
            </a:r>
            <a:endPar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星星之火，可以燎原</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1930</a:t>
            </a:r>
            <a:r>
              <a:rPr lang="zh-CN" altLang="en-US" sz="2000" dirty="0" smtClean="0">
                <a:latin typeface="微软雅黑" panose="020B0503020204020204" pitchFamily="34" charset="-122"/>
                <a:ea typeface="微软雅黑" panose="020B0503020204020204" pitchFamily="34" charset="-122"/>
              </a:rPr>
              <a:t>）</a:t>
            </a:r>
            <a:endPar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中国革命战争的战略问题</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1936</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sym typeface="+mn-ea"/>
              </a:rPr>
              <a:t>《</a:t>
            </a:r>
            <a:r>
              <a:rPr lang="zh-CN" altLang="en-US" sz="2000" dirty="0" smtClean="0">
                <a:latin typeface="微软雅黑" panose="020B0503020204020204" pitchFamily="34" charset="-122"/>
                <a:ea typeface="微软雅黑" panose="020B0503020204020204" pitchFamily="34" charset="-122"/>
                <a:sym typeface="+mn-ea"/>
              </a:rPr>
              <a:t>论持久战</a:t>
            </a:r>
            <a:r>
              <a:rPr lang="en-US" altLang="zh-CN" sz="2000" dirty="0" smtClean="0">
                <a:latin typeface="微软雅黑" panose="020B0503020204020204" pitchFamily="34" charset="-122"/>
                <a:ea typeface="微软雅黑" panose="020B0503020204020204" pitchFamily="34" charset="-122"/>
                <a:sym typeface="+mn-ea"/>
              </a:rPr>
              <a:t>》</a:t>
            </a:r>
            <a:r>
              <a:rPr lang="zh-CN" altLang="en-US" sz="2000" dirty="0" smtClean="0">
                <a:latin typeface="微软雅黑" panose="020B0503020204020204" pitchFamily="34" charset="-122"/>
                <a:ea typeface="微软雅黑" panose="020B0503020204020204" pitchFamily="34" charset="-122"/>
                <a:sym typeface="+mn-ea"/>
              </a:rPr>
              <a:t>（</a:t>
            </a:r>
            <a:r>
              <a:rPr lang="en-US" altLang="zh-CN" sz="2000" dirty="0" smtClean="0">
                <a:latin typeface="微软雅黑" panose="020B0503020204020204" pitchFamily="34" charset="-122"/>
                <a:ea typeface="微软雅黑" panose="020B0503020204020204" pitchFamily="34" charset="-122"/>
                <a:sym typeface="+mn-ea"/>
              </a:rPr>
              <a:t>1938</a:t>
            </a:r>
            <a:r>
              <a:rPr lang="zh-CN" altLang="en-US" sz="2000" dirty="0" smtClean="0">
                <a:latin typeface="微软雅黑" panose="020B0503020204020204" pitchFamily="34" charset="-122"/>
                <a:ea typeface="微软雅黑" panose="020B0503020204020204" pitchFamily="34" charset="-122"/>
                <a:sym typeface="+mn-ea"/>
              </a:rPr>
              <a:t>）</a:t>
            </a:r>
            <a:endParaRPr lang="zh-CN" altLang="en-US" sz="2000" dirty="0" smtClean="0">
              <a:latin typeface="微软雅黑" panose="020B0503020204020204" pitchFamily="34" charset="-122"/>
              <a:ea typeface="微软雅黑" panose="020B0503020204020204" pitchFamily="34" charset="-122"/>
              <a:sym typeface="+mn-ea"/>
            </a:endParaRPr>
          </a:p>
          <a:p>
            <a:pPr>
              <a:buNone/>
            </a:pPr>
            <a:r>
              <a:rPr lang="zh-CN" altLang="zh-CN" sz="2000" dirty="0" smtClean="0">
                <a:latin typeface="微软雅黑" panose="020B0503020204020204" pitchFamily="34" charset="-122"/>
                <a:ea typeface="微软雅黑" panose="020B0503020204020204" pitchFamily="34" charset="-122"/>
                <a:sym typeface="+mn-ea"/>
              </a:rPr>
              <a:t>          《战争和战略问题》（</a:t>
            </a:r>
            <a:r>
              <a:rPr lang="en-US" altLang="zh-CN" sz="2000" dirty="0" smtClean="0">
                <a:latin typeface="微软雅黑" panose="020B0503020204020204" pitchFamily="34" charset="-122"/>
                <a:ea typeface="微软雅黑" panose="020B0503020204020204" pitchFamily="34" charset="-122"/>
                <a:sym typeface="+mn-ea"/>
              </a:rPr>
              <a:t>1938</a:t>
            </a:r>
            <a:r>
              <a:rPr lang="zh-CN" altLang="zh-CN" sz="2000" dirty="0" smtClean="0">
                <a:latin typeface="微软雅黑" panose="020B0503020204020204" pitchFamily="34" charset="-122"/>
                <a:ea typeface="微软雅黑" panose="020B0503020204020204" pitchFamily="34" charset="-122"/>
                <a:sym typeface="+mn-ea"/>
              </a:rPr>
              <a:t>）</a:t>
            </a:r>
            <a:endParaRPr lang="en-US" altLang="zh-CN" sz="2000" dirty="0" smtClean="0">
              <a:latin typeface="微软雅黑" panose="020B0503020204020204" pitchFamily="34" charset="-122"/>
              <a:ea typeface="微软雅黑" panose="020B0503020204020204" pitchFamily="34" charset="-122"/>
            </a:endParaRPr>
          </a:p>
          <a:p>
            <a:pPr>
              <a:buNone/>
            </a:pPr>
            <a:r>
              <a:rPr lang="en-US" altLang="zh-CN" sz="2000" dirty="0" smtClean="0">
                <a:latin typeface="微软雅黑" panose="020B0503020204020204" pitchFamily="34" charset="-122"/>
                <a:ea typeface="微软雅黑" panose="020B0503020204020204" pitchFamily="34" charset="-122"/>
                <a:sym typeface="+mn-ea"/>
              </a:rPr>
              <a:t>          </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中国革命和中国共产党</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1939</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论联合政府</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1945</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a:t>
            </a:r>
            <a:endPar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buNone/>
            </a:pP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rPr>
              <a:t>       </a:t>
            </a:r>
            <a:endPar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buNone/>
            </a:pPr>
            <a:r>
              <a:rPr lang="zh-CN" altLang="en-US" sz="2000" b="1" dirty="0" smtClean="0">
                <a:latin typeface="微软雅黑" panose="020B0503020204020204" pitchFamily="34" charset="-122"/>
                <a:ea typeface="微软雅黑" panose="020B0503020204020204" pitchFamily="34" charset="-122"/>
              </a:rPr>
              <a:t>中国革命新路：</a:t>
            </a:r>
            <a:r>
              <a:rPr lang="zh-CN" altLang="en-US" sz="2000" dirty="0" smtClean="0">
                <a:latin typeface="微软雅黑" panose="020B0503020204020204" pitchFamily="34" charset="-122"/>
                <a:ea typeface="微软雅黑" panose="020B0503020204020204" pitchFamily="34" charset="-122"/>
              </a:rPr>
              <a:t>不同于法国巴黎公社在首都起义夺取政权的模式，</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也不同于俄国十月社会主义革命的模式，</a:t>
            </a:r>
            <a:endParaRPr lang="zh-CN" altLang="en-US" sz="2000" dirty="0" smtClean="0">
              <a:latin typeface="微软雅黑" panose="020B0503020204020204" pitchFamily="34" charset="-122"/>
              <a:ea typeface="微软雅黑" panose="020B0503020204020204" pitchFamily="34" charset="-122"/>
            </a:endParaRPr>
          </a:p>
          <a:p>
            <a:pPr>
              <a:buNone/>
            </a:pPr>
            <a:r>
              <a:rPr lang="zh-CN" altLang="en-US" sz="2000" dirty="0" smtClean="0">
                <a:latin typeface="微软雅黑" panose="020B0503020204020204" pitchFamily="34" charset="-122"/>
                <a:ea typeface="微软雅黑" panose="020B0503020204020204" pitchFamily="34" charset="-122"/>
              </a:rPr>
              <a:t>                        更不同于近代中国农民运动和旧式的资产阶级革命。</a:t>
            </a:r>
            <a:endParaRPr lang="en-US" altLang="zh-CN" sz="2000" dirty="0" smtClean="0">
              <a:latin typeface="微软雅黑" panose="020B0503020204020204" pitchFamily="34" charset="-122"/>
              <a:ea typeface="微软雅黑" panose="020B0503020204020204" pitchFamily="34" charset="-122"/>
            </a:endParaRPr>
          </a:p>
        </p:txBody>
      </p:sp>
      <p:grpSp>
        <p:nvGrpSpPr>
          <p:cNvPr id="152" name="组合 151"/>
          <p:cNvGrpSpPr/>
          <p:nvPr/>
        </p:nvGrpSpPr>
        <p:grpSpPr>
          <a:xfrm>
            <a:off x="1071538" y="1715439"/>
            <a:ext cx="208476" cy="194307"/>
            <a:chOff x="1622714" y="917080"/>
            <a:chExt cx="695020" cy="696900"/>
          </a:xfrm>
        </p:grpSpPr>
        <p:sp>
          <p:nvSpPr>
            <p:cNvPr id="153"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4" name="直角三角形 153"/>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a:off x="1071538" y="2072629"/>
            <a:ext cx="208476" cy="194307"/>
            <a:chOff x="1622714" y="917080"/>
            <a:chExt cx="695020" cy="696900"/>
          </a:xfrm>
        </p:grpSpPr>
        <p:sp>
          <p:nvSpPr>
            <p:cNvPr id="156"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7" name="直角三角形 156"/>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a:off x="1071538" y="2429819"/>
            <a:ext cx="208476" cy="194307"/>
            <a:chOff x="1622714" y="917080"/>
            <a:chExt cx="695020" cy="696900"/>
          </a:xfrm>
        </p:grpSpPr>
        <p:sp>
          <p:nvSpPr>
            <p:cNvPr id="159"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0" name="直角三角形 159"/>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1" name="组合 160"/>
          <p:cNvGrpSpPr/>
          <p:nvPr/>
        </p:nvGrpSpPr>
        <p:grpSpPr>
          <a:xfrm>
            <a:off x="1071538" y="2787009"/>
            <a:ext cx="208476" cy="194307"/>
            <a:chOff x="1622714" y="917080"/>
            <a:chExt cx="695020" cy="696900"/>
          </a:xfrm>
        </p:grpSpPr>
        <p:sp>
          <p:nvSpPr>
            <p:cNvPr id="162"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3" name="直角三角形 162"/>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4" name="组合 163"/>
          <p:cNvGrpSpPr/>
          <p:nvPr/>
        </p:nvGrpSpPr>
        <p:grpSpPr>
          <a:xfrm>
            <a:off x="1071538" y="3215954"/>
            <a:ext cx="208476" cy="194307"/>
            <a:chOff x="1622714" y="917080"/>
            <a:chExt cx="695020" cy="696900"/>
          </a:xfrm>
        </p:grpSpPr>
        <p:sp>
          <p:nvSpPr>
            <p:cNvPr id="165"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6" name="直角三角形 165"/>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7" name="组合 166"/>
          <p:cNvGrpSpPr/>
          <p:nvPr/>
        </p:nvGrpSpPr>
        <p:grpSpPr>
          <a:xfrm>
            <a:off x="1071538" y="3573144"/>
            <a:ext cx="208476" cy="193783"/>
            <a:chOff x="1622714" y="1431792"/>
            <a:chExt cx="695020" cy="695020"/>
          </a:xfrm>
        </p:grpSpPr>
        <p:sp>
          <p:nvSpPr>
            <p:cNvPr id="168" name="矩形: 剪去单角 10"/>
            <p:cNvSpPr/>
            <p:nvPr/>
          </p:nvSpPr>
          <p:spPr>
            <a:xfrm rot="10800000" flipH="1">
              <a:off x="1622714" y="1431792"/>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9" name="直角三角形 168"/>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p:cNvGrpSpPr/>
          <p:nvPr/>
        </p:nvGrpSpPr>
        <p:grpSpPr>
          <a:xfrm>
            <a:off x="1071538" y="3930334"/>
            <a:ext cx="208476" cy="194307"/>
            <a:chOff x="1622714" y="917080"/>
            <a:chExt cx="695020" cy="696900"/>
          </a:xfrm>
        </p:grpSpPr>
        <p:sp>
          <p:nvSpPr>
            <p:cNvPr id="171"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2" name="直角三角形 171"/>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071538" y="4276394"/>
            <a:ext cx="208476" cy="194307"/>
            <a:chOff x="1622714" y="917080"/>
            <a:chExt cx="695020" cy="696900"/>
          </a:xfrm>
        </p:grpSpPr>
        <p:sp>
          <p:nvSpPr>
            <p:cNvPr id="3" name="矩形: 剪去单角 10"/>
            <p:cNvSpPr/>
            <p:nvPr/>
          </p:nvSpPr>
          <p:spPr>
            <a:xfrm rot="10800000" flipH="1">
              <a:off x="1622714" y="917080"/>
              <a:ext cx="695020" cy="695020"/>
            </a:xfrm>
            <a:prstGeom prst="snip1Rect">
              <a:avLst>
                <a:gd name="adj" fmla="val 25900"/>
              </a:avLst>
            </a:prstGeom>
            <a:solidFill>
              <a:srgbClr val="D7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4" name="直角三角形 3"/>
            <p:cNvSpPr/>
            <p:nvPr/>
          </p:nvSpPr>
          <p:spPr>
            <a:xfrm rot="5400000">
              <a:off x="2136868" y="1433114"/>
              <a:ext cx="180866" cy="180866"/>
            </a:xfrm>
            <a:prstGeom prst="rtTriangle">
              <a:avLst/>
            </a:prstGeom>
            <a:solidFill>
              <a:srgbClr val="AC1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9406</Words>
  <Application>WPS 演示</Application>
  <PresentationFormat>全屏显示(4:3)</PresentationFormat>
  <Paragraphs>568</Paragraphs>
  <Slides>47</Slides>
  <Notes>0</Notes>
  <HiddenSlides>0</HiddenSlides>
  <MMClips>1</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47</vt:i4>
      </vt:variant>
    </vt:vector>
  </HeadingPairs>
  <TitlesOfParts>
    <vt:vector size="68" baseType="lpstr">
      <vt:lpstr>Arial</vt:lpstr>
      <vt:lpstr>宋体</vt:lpstr>
      <vt:lpstr>Wingdings</vt:lpstr>
      <vt:lpstr>Calibri</vt:lpstr>
      <vt:lpstr>微软雅黑</vt:lpstr>
      <vt:lpstr>Times New Roman</vt:lpstr>
      <vt:lpstr>隶书</vt:lpstr>
      <vt:lpstr>楷体</vt:lpstr>
      <vt:lpstr>Wingdings</vt:lpstr>
      <vt:lpstr>Arial Unicode MS</vt:lpstr>
      <vt:lpstr>黑体</vt:lpstr>
      <vt:lpstr>华文新魏</vt:lpstr>
      <vt:lpstr>Agency FB</vt:lpstr>
      <vt:lpstr>Helvetica Light</vt:lpstr>
      <vt:lpstr>楷体_GB2312</vt:lpstr>
      <vt:lpstr>新宋体</vt:lpstr>
      <vt:lpstr>Helvetica</vt:lpstr>
      <vt:lpstr>Gill Sans</vt:lpstr>
      <vt:lpstr>Calibri</vt:lpstr>
      <vt:lpstr>Gill Sans MT</vt:lpstr>
      <vt:lpstr>Office 主题</vt:lpstr>
      <vt:lpstr>PowerPoint 演示文稿</vt:lpstr>
      <vt:lpstr>PowerPoint 演示文稿</vt:lpstr>
      <vt:lpstr>PowerPoint 演示文稿</vt:lpstr>
      <vt:lpstr>PowerPoint 演示文稿</vt:lpstr>
      <vt:lpstr>PowerPoint 演示文稿</vt:lpstr>
      <vt:lpstr>（二）列宁关于俄国革命道路的论述</vt:lpstr>
      <vt:lpstr>PowerPoint 演示文稿</vt:lpstr>
      <vt:lpstr>（三）中国共产党人关于中国革命道路的论述</vt:lpstr>
      <vt:lpstr>PowerPoint 演示文稿</vt:lpstr>
      <vt:lpstr>PowerPoint 演示文稿</vt:lpstr>
      <vt:lpstr>二、创业艰难百战多：中国革命道路的艰辛探索</vt:lpstr>
      <vt:lpstr>PowerPoint 演示文稿</vt:lpstr>
      <vt:lpstr>PowerPoint 演示文稿</vt:lpstr>
      <vt:lpstr>PowerPoint 演示文稿</vt:lpstr>
      <vt:lpstr>PowerPoint 演示文稿</vt:lpstr>
      <vt:lpstr>（二）愈挫愈奋：在以农村包围城市、武装夺取政权的         道路上砥砺前行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（三）坚定走自己的路：以农村包围城市、武装夺取              政权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（四）伟大的胜利：成功迈向社会主义道路</vt:lpstr>
      <vt:lpstr>毛泽东《目前形势和我们的任务》 （1947年12月）： 阐明了新时期党的政治、军事、经济纲领，并提出“打败蒋介石的主要方法”，即十大军事原则，对解放战争产生了重大影响。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三、万木霜天红烂漫：中国革命新路成功的奥秘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GU</dc:creator>
  <cp:lastModifiedBy>honggang</cp:lastModifiedBy>
  <cp:revision>291</cp:revision>
  <dcterms:created xsi:type="dcterms:W3CDTF">2019-01-23T04:28:00Z</dcterms:created>
  <dcterms:modified xsi:type="dcterms:W3CDTF">2019-05-13T02:59:26Z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